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3"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92" d="100"/>
          <a:sy n="92" d="100"/>
        </p:scale>
        <p:origin x="1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DA4D1-30EA-4FAF-A059-314D00749860}" type="datetimeFigureOut">
              <a:rPr lang="en-US" smtClean="0"/>
              <a:t>1/20/2015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D392-3F9C-45A9-9C3A-2F1B721A3AB4}" type="slidenum">
              <a:rPr lang="en-US" smtClean="0"/>
              <a:t>‹#›</a:t>
            </a:fld>
            <a:endParaRPr lang="en-US"/>
          </a:p>
        </p:txBody>
      </p:sp>
    </p:spTree>
    <p:extLst>
      <p:ext uri="{BB962C8B-B14F-4D97-AF65-F5344CB8AC3E}">
        <p14:creationId xmlns:p14="http://schemas.microsoft.com/office/powerpoint/2010/main" val="34596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BD392-3F9C-45A9-9C3A-2F1B721A3AB4}" type="slidenum">
              <a:rPr lang="en-US" smtClean="0"/>
              <a:t>1</a:t>
            </a:fld>
            <a:endParaRPr lang="en-US"/>
          </a:p>
        </p:txBody>
      </p:sp>
    </p:spTree>
    <p:extLst>
      <p:ext uri="{BB962C8B-B14F-4D97-AF65-F5344CB8AC3E}">
        <p14:creationId xmlns:p14="http://schemas.microsoft.com/office/powerpoint/2010/main" val="204431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AC7A9A-7A92-403F-B88C-72064E199F9B}" type="datetime1">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86563" y="6356350"/>
            <a:ext cx="2057400" cy="365125"/>
          </a:xfrm>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398006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6B6C7-2274-473E-A5EB-ABC06ED43293}" type="datetime1">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268117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AE9995-0AA1-497A-8922-AC3318276705}" type="datetime1">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197689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597F4-576D-4329-9954-E018DD33790A}" type="datetime1">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200907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BD3E05-8BCB-451E-BF39-D10966F1AA02}" type="datetime1">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221194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F6D6E9-6A5F-4111-A387-BAD2EC8CEFFE}" type="datetime1">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139016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484661-8BBE-4E3E-B111-D465F0CC5993}" type="datetime1">
              <a:rPr lang="en-US" smtClean="0"/>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146055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4821AE-CBA3-4D7D-A765-EE5100A3AFF5}" type="datetime1">
              <a:rPr lang="en-US" smtClean="0"/>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48792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FA237-3A29-4C18-A6F1-9277D593EE18}" type="datetime1">
              <a:rPr lang="en-US" smtClean="0"/>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266648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6FCE9-2820-4D07-82DE-CF9052CB55FE}" type="datetime1">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47194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96E66-2EE9-4042-BBF2-F76C09A7D58D}" type="datetime1">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81065-0BAD-46D5-855A-051850D1132A}" type="slidenum">
              <a:rPr lang="en-US" smtClean="0"/>
              <a:t>‹#›</a:t>
            </a:fld>
            <a:endParaRPr lang="en-US"/>
          </a:p>
        </p:txBody>
      </p:sp>
    </p:spTree>
    <p:extLst>
      <p:ext uri="{BB962C8B-B14F-4D97-AF65-F5344CB8AC3E}">
        <p14:creationId xmlns:p14="http://schemas.microsoft.com/office/powerpoint/2010/main" val="310071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102AE-2873-4F74-9BD5-EB55134BCD54}" type="datetime1">
              <a:rPr lang="en-US" smtClean="0"/>
              <a:t>1/20/2015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81065-0BAD-46D5-855A-051850D1132A}" type="slidenum">
              <a:rPr lang="en-US" smtClean="0"/>
              <a:t>‹#›</a:t>
            </a:fld>
            <a:endParaRPr lang="en-US"/>
          </a:p>
        </p:txBody>
      </p:sp>
    </p:spTree>
    <p:extLst>
      <p:ext uri="{BB962C8B-B14F-4D97-AF65-F5344CB8AC3E}">
        <p14:creationId xmlns:p14="http://schemas.microsoft.com/office/powerpoint/2010/main" val="2913705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iddleislandpoa@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044" y="2720977"/>
            <a:ext cx="8367386" cy="2853105"/>
          </a:xfrm>
        </p:spPr>
        <p:txBody>
          <a:bodyPr>
            <a:normAutofit/>
          </a:bodyPr>
          <a:lstStyle/>
          <a:p>
            <a:r>
              <a:rPr lang="en-US" sz="3600" b="1" dirty="0" smtClean="0">
                <a:solidFill>
                  <a:schemeClr val="accent1"/>
                </a:solidFill>
              </a:rPr>
              <a:t>Welcome to the </a:t>
            </a:r>
            <a:br>
              <a:rPr lang="en-US" sz="3600" b="1" dirty="0" smtClean="0">
                <a:solidFill>
                  <a:schemeClr val="accent1"/>
                </a:solidFill>
              </a:rPr>
            </a:br>
            <a:r>
              <a:rPr lang="en-US" sz="3600" b="1" dirty="0" smtClean="0">
                <a:solidFill>
                  <a:schemeClr val="accent1"/>
                </a:solidFill>
              </a:rPr>
              <a:t>Middle Island Property Owners’ Association</a:t>
            </a:r>
            <a:br>
              <a:rPr lang="en-US" sz="3600" b="1" dirty="0" smtClean="0">
                <a:solidFill>
                  <a:schemeClr val="accent1"/>
                </a:solidFill>
              </a:rPr>
            </a:br>
            <a:r>
              <a:rPr lang="en-US" sz="3600" b="1" dirty="0" smtClean="0">
                <a:solidFill>
                  <a:schemeClr val="accent1"/>
                </a:solidFill>
              </a:rPr>
              <a:t>Conference Call</a:t>
            </a:r>
            <a:r>
              <a:rPr lang="en-US" sz="3600" dirty="0" smtClean="0">
                <a:solidFill>
                  <a:schemeClr val="accent1"/>
                </a:solidFill>
              </a:rPr>
              <a:t/>
            </a:r>
            <a:br>
              <a:rPr lang="en-US" sz="3600" dirty="0" smtClean="0">
                <a:solidFill>
                  <a:schemeClr val="accent1"/>
                </a:solidFill>
              </a:rPr>
            </a:br>
            <a:r>
              <a:rPr lang="en-US" sz="2800" dirty="0">
                <a:solidFill>
                  <a:schemeClr val="accent1"/>
                </a:solidFill>
              </a:rPr>
              <a:t/>
            </a:r>
            <a:br>
              <a:rPr lang="en-US" sz="2800" dirty="0">
                <a:solidFill>
                  <a:schemeClr val="accent1"/>
                </a:solidFill>
              </a:rPr>
            </a:br>
            <a:r>
              <a:rPr lang="en-US" sz="2800" dirty="0">
                <a:solidFill>
                  <a:schemeClr val="accent1"/>
                </a:solidFill>
              </a:rPr>
              <a:t>Thursday, January 15, 2015</a:t>
            </a:r>
            <a:br>
              <a:rPr lang="en-US" sz="2800" dirty="0">
                <a:solidFill>
                  <a:schemeClr val="accent1"/>
                </a:solidFill>
              </a:rPr>
            </a:br>
            <a:r>
              <a:rPr lang="en-US" sz="2800" dirty="0" smtClean="0">
                <a:solidFill>
                  <a:schemeClr val="accent1"/>
                </a:solidFill>
              </a:rPr>
              <a:t>6:00 PM</a:t>
            </a:r>
            <a:endParaRPr lang="en-US" sz="2800" dirty="0">
              <a:solidFill>
                <a:schemeClr val="accent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362200"/>
          </a:xfrm>
          <a:prstGeom prst="rect">
            <a:avLst/>
          </a:prstGeom>
        </p:spPr>
      </p:pic>
      <p:sp>
        <p:nvSpPr>
          <p:cNvPr id="3" name="Slide Number Placeholder 2"/>
          <p:cNvSpPr>
            <a:spLocks noGrp="1"/>
          </p:cNvSpPr>
          <p:nvPr>
            <p:ph type="sldNum" sz="quarter" idx="12"/>
          </p:nvPr>
        </p:nvSpPr>
        <p:spPr/>
        <p:txBody>
          <a:bodyPr/>
          <a:lstStyle/>
          <a:p>
            <a:fld id="{D6181065-0BAD-46D5-855A-051850D1132A}" type="slidenum">
              <a:rPr lang="en-US" smtClean="0"/>
              <a:t>1</a:t>
            </a:fld>
            <a:endParaRPr lang="en-US"/>
          </a:p>
        </p:txBody>
      </p:sp>
      <p:sp>
        <p:nvSpPr>
          <p:cNvPr id="5" name="TextBox 4"/>
          <p:cNvSpPr txBox="1"/>
          <p:nvPr/>
        </p:nvSpPr>
        <p:spPr>
          <a:xfrm>
            <a:off x="651165" y="5805055"/>
            <a:ext cx="7730836" cy="461665"/>
          </a:xfrm>
          <a:prstGeom prst="rect">
            <a:avLst/>
          </a:prstGeom>
          <a:noFill/>
        </p:spPr>
        <p:txBody>
          <a:bodyPr wrap="square" rtlCol="0">
            <a:spAutoFit/>
          </a:bodyPr>
          <a:lstStyle/>
          <a:p>
            <a:r>
              <a:rPr lang="en-US" sz="1200" dirty="0" smtClean="0"/>
              <a:t>This presentation was revised after the conference call to clarify </a:t>
            </a:r>
            <a:r>
              <a:rPr lang="en-US" sz="1200" dirty="0"/>
              <a:t>the restriction on annual dues </a:t>
            </a:r>
            <a:r>
              <a:rPr lang="en-US" sz="1200" dirty="0" smtClean="0"/>
              <a:t>increases (slide 10) and the dues for other BHI property owners’ associations (slide 11). </a:t>
            </a:r>
            <a:endParaRPr lang="en-US" sz="1200" dirty="0"/>
          </a:p>
        </p:txBody>
      </p:sp>
    </p:spTree>
    <p:extLst>
      <p:ext uri="{BB962C8B-B14F-4D97-AF65-F5344CB8AC3E}">
        <p14:creationId xmlns:p14="http://schemas.microsoft.com/office/powerpoint/2010/main" val="4091761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811" y="1515650"/>
            <a:ext cx="7772400" cy="631825"/>
          </a:xfrm>
        </p:spPr>
        <p:txBody>
          <a:bodyPr>
            <a:normAutofit/>
          </a:bodyPr>
          <a:lstStyle/>
          <a:p>
            <a:r>
              <a:rPr lang="en-US" sz="3600" dirty="0" smtClean="0">
                <a:solidFill>
                  <a:schemeClr val="accent1"/>
                </a:solidFill>
              </a:rPr>
              <a:t>Proposed Dues for 2015</a:t>
            </a:r>
            <a:endParaRPr lang="en-US" sz="3600" dirty="0">
              <a:solidFill>
                <a:schemeClr val="accent1"/>
              </a:solidFill>
            </a:endParaRPr>
          </a:p>
        </p:txBody>
      </p:sp>
      <p:sp>
        <p:nvSpPr>
          <p:cNvPr id="3" name="Subtitle 2"/>
          <p:cNvSpPr>
            <a:spLocks noGrp="1"/>
          </p:cNvSpPr>
          <p:nvPr>
            <p:ph type="subTitle" idx="1"/>
          </p:nvPr>
        </p:nvSpPr>
        <p:spPr>
          <a:xfrm>
            <a:off x="1032877" y="5035461"/>
            <a:ext cx="7046411" cy="977031"/>
          </a:xfrm>
        </p:spPr>
        <p:txBody>
          <a:bodyPr>
            <a:normAutofit fontScale="47500" lnSpcReduction="20000"/>
          </a:bodyPr>
          <a:lstStyle/>
          <a:p>
            <a:pPr algn="l">
              <a:lnSpc>
                <a:spcPct val="120000"/>
              </a:lnSpc>
              <a:spcBef>
                <a:spcPts val="0"/>
              </a:spcBef>
            </a:pPr>
            <a:r>
              <a:rPr lang="en-US" sz="2600" dirty="0">
                <a:latin typeface="Arial" panose="020B0604020202020204" pitchFamily="34" charset="0"/>
              </a:rPr>
              <a:t>These figures are the base year amounts and are included in the proposed Covenants. </a:t>
            </a:r>
            <a:r>
              <a:rPr lang="en-US" sz="2600" dirty="0" smtClean="0">
                <a:latin typeface="Arial" panose="020B0604020202020204" pitchFamily="34" charset="0"/>
              </a:rPr>
              <a:t> </a:t>
            </a:r>
          </a:p>
          <a:p>
            <a:pPr algn="l">
              <a:lnSpc>
                <a:spcPct val="120000"/>
              </a:lnSpc>
              <a:spcBef>
                <a:spcPts val="0"/>
              </a:spcBef>
            </a:pPr>
            <a:endParaRPr lang="en-US" sz="2600" dirty="0" smtClean="0">
              <a:latin typeface="Arial" panose="020B0604020202020204" pitchFamily="34" charset="0"/>
            </a:endParaRPr>
          </a:p>
          <a:p>
            <a:pPr algn="l">
              <a:lnSpc>
                <a:spcPct val="120000"/>
              </a:lnSpc>
              <a:spcBef>
                <a:spcPts val="0"/>
              </a:spcBef>
            </a:pPr>
            <a:r>
              <a:rPr lang="en-US" sz="2600" dirty="0" smtClean="0">
                <a:latin typeface="Arial" panose="020B0604020202020204" pitchFamily="34" charset="0"/>
              </a:rPr>
              <a:t>Annual increases are limited to a maximum of </a:t>
            </a:r>
            <a:r>
              <a:rPr lang="en-US" sz="2600" dirty="0" smtClean="0">
                <a:latin typeface="Arial" panose="020B0604020202020204" pitchFamily="34" charset="0"/>
              </a:rPr>
              <a:t>5%, unless approved by 2/3’s of the votes of property owners voting in person or by proxy at a special meeting.  Special quorum requirements apply.</a:t>
            </a:r>
            <a:endParaRPr lang="en-US" sz="20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2986815"/>
              </p:ext>
            </p:extLst>
          </p:nvPr>
        </p:nvGraphicFramePr>
        <p:xfrm>
          <a:off x="1599157" y="2543130"/>
          <a:ext cx="5734832" cy="2116552"/>
        </p:xfrm>
        <a:graphic>
          <a:graphicData uri="http://schemas.openxmlformats.org/drawingml/2006/table">
            <a:tbl>
              <a:tblPr firstRow="1" bandRow="1">
                <a:tableStyleId>{5C22544A-7EE6-4342-B048-85BDC9FD1C3A}</a:tableStyleId>
              </a:tblPr>
              <a:tblGrid>
                <a:gridCol w="4280247"/>
                <a:gridCol w="1454585"/>
              </a:tblGrid>
              <a:tr h="529138">
                <a:tc>
                  <a:txBody>
                    <a:bodyPr/>
                    <a:lstStyle/>
                    <a:p>
                      <a:r>
                        <a:rPr lang="en-US" dirty="0" smtClean="0"/>
                        <a:t>Improved forest lot (23)</a:t>
                      </a:r>
                      <a:endParaRPr lang="en-US" dirty="0"/>
                    </a:p>
                  </a:txBody>
                  <a:tcPr/>
                </a:tc>
                <a:tc>
                  <a:txBody>
                    <a:bodyPr/>
                    <a:lstStyle/>
                    <a:p>
                      <a:pPr algn="r"/>
                      <a:r>
                        <a:rPr lang="en-US" dirty="0" smtClean="0"/>
                        <a:t>$2041</a:t>
                      </a:r>
                      <a:endParaRPr lang="en-US" dirty="0"/>
                    </a:p>
                  </a:txBody>
                  <a:tcPr/>
                </a:tc>
              </a:tr>
              <a:tr h="529138">
                <a:tc>
                  <a:txBody>
                    <a:bodyPr/>
                    <a:lstStyle/>
                    <a:p>
                      <a:r>
                        <a:rPr lang="en-US" dirty="0" smtClean="0"/>
                        <a:t>Improved East Beach</a:t>
                      </a:r>
                      <a:r>
                        <a:rPr lang="en-US" baseline="0" dirty="0" smtClean="0"/>
                        <a:t> lot (14)</a:t>
                      </a:r>
                      <a:endParaRPr lang="en-US" dirty="0"/>
                    </a:p>
                  </a:txBody>
                  <a:tcPr/>
                </a:tc>
                <a:tc>
                  <a:txBody>
                    <a:bodyPr/>
                    <a:lstStyle/>
                    <a:p>
                      <a:pPr algn="r"/>
                      <a:r>
                        <a:rPr lang="en-US" dirty="0" smtClean="0"/>
                        <a:t>$1576</a:t>
                      </a:r>
                      <a:endParaRPr lang="en-US" dirty="0"/>
                    </a:p>
                  </a:txBody>
                  <a:tcPr/>
                </a:tc>
              </a:tr>
              <a:tr h="529138">
                <a:tc>
                  <a:txBody>
                    <a:bodyPr/>
                    <a:lstStyle/>
                    <a:p>
                      <a:r>
                        <a:rPr lang="en-US" dirty="0" smtClean="0"/>
                        <a:t>Unimproved forest lot (63)</a:t>
                      </a:r>
                      <a:endParaRPr lang="en-US" dirty="0"/>
                    </a:p>
                  </a:txBody>
                  <a:tcPr/>
                </a:tc>
                <a:tc>
                  <a:txBody>
                    <a:bodyPr/>
                    <a:lstStyle/>
                    <a:p>
                      <a:pPr algn="r"/>
                      <a:r>
                        <a:rPr lang="en-US" dirty="0" smtClean="0"/>
                        <a:t>$1021</a:t>
                      </a:r>
                      <a:endParaRPr lang="en-US" dirty="0"/>
                    </a:p>
                  </a:txBody>
                  <a:tcPr/>
                </a:tc>
              </a:tr>
              <a:tr h="529138">
                <a:tc>
                  <a:txBody>
                    <a:bodyPr/>
                    <a:lstStyle/>
                    <a:p>
                      <a:r>
                        <a:rPr lang="en-US" dirty="0" smtClean="0"/>
                        <a:t>Unimproved East Beach Lot (8)</a:t>
                      </a:r>
                      <a:endParaRPr lang="en-US" dirty="0"/>
                    </a:p>
                  </a:txBody>
                  <a:tcPr/>
                </a:tc>
                <a:tc>
                  <a:txBody>
                    <a:bodyPr/>
                    <a:lstStyle/>
                    <a:p>
                      <a:pPr algn="r"/>
                      <a:r>
                        <a:rPr lang="en-US" dirty="0" smtClean="0"/>
                        <a:t>$788</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D6181065-0BAD-46D5-855A-051850D1132A}" type="slidenum">
              <a:rPr lang="en-US" smtClean="0"/>
              <a:t>10</a:t>
            </a:fld>
            <a:endParaRPr lang="en-US"/>
          </a:p>
        </p:txBody>
      </p:sp>
    </p:spTree>
    <p:extLst>
      <p:ext uri="{BB962C8B-B14F-4D97-AF65-F5344CB8AC3E}">
        <p14:creationId xmlns:p14="http://schemas.microsoft.com/office/powerpoint/2010/main" val="3904303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3675" r="23824"/>
          <a:stretch/>
        </p:blipFill>
        <p:spPr>
          <a:xfrm>
            <a:off x="707241" y="0"/>
            <a:ext cx="5101772" cy="6858000"/>
          </a:xfrm>
          <a:prstGeom prst="rect">
            <a:avLst/>
          </a:prstGeom>
          <a:ln>
            <a:solidFill>
              <a:schemeClr val="accent1">
                <a:lumMod val="75000"/>
              </a:schemeClr>
            </a:solidFill>
          </a:ln>
        </p:spPr>
      </p:pic>
      <p:sp>
        <p:nvSpPr>
          <p:cNvPr id="2" name="Slide Number Placeholder 1"/>
          <p:cNvSpPr>
            <a:spLocks noGrp="1"/>
          </p:cNvSpPr>
          <p:nvPr>
            <p:ph type="sldNum" sz="quarter" idx="12"/>
          </p:nvPr>
        </p:nvSpPr>
        <p:spPr/>
        <p:txBody>
          <a:bodyPr/>
          <a:lstStyle/>
          <a:p>
            <a:fld id="{D6181065-0BAD-46D5-855A-051850D1132A}" type="slidenum">
              <a:rPr lang="en-US" smtClean="0"/>
              <a:t>11</a:t>
            </a:fld>
            <a:endParaRPr lang="en-US"/>
          </a:p>
        </p:txBody>
      </p:sp>
      <p:sp>
        <p:nvSpPr>
          <p:cNvPr id="3" name="TextBox 2"/>
          <p:cNvSpPr txBox="1"/>
          <p:nvPr/>
        </p:nvSpPr>
        <p:spPr>
          <a:xfrm>
            <a:off x="6047509" y="5680364"/>
            <a:ext cx="2685618" cy="738664"/>
          </a:xfrm>
          <a:prstGeom prst="rect">
            <a:avLst/>
          </a:prstGeom>
          <a:noFill/>
        </p:spPr>
        <p:txBody>
          <a:bodyPr wrap="square" rtlCol="0">
            <a:spAutoFit/>
          </a:bodyPr>
          <a:lstStyle/>
          <a:p>
            <a:r>
              <a:rPr lang="en-US" sz="1050" dirty="0" smtClean="0"/>
              <a:t>Note:  The annual dues for properties in Stage 1 and Stage 2 include both POA dues and Stage 1 or Stage 2 dues.  MIPOA members would pay only MIPOA dues.</a:t>
            </a:r>
            <a:endParaRPr lang="en-US" sz="1050" dirty="0"/>
          </a:p>
        </p:txBody>
      </p:sp>
    </p:spTree>
    <p:extLst>
      <p:ext uri="{BB962C8B-B14F-4D97-AF65-F5344CB8AC3E}">
        <p14:creationId xmlns:p14="http://schemas.microsoft.com/office/powerpoint/2010/main" val="1449768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757" y="1375207"/>
            <a:ext cx="7732486" cy="534487"/>
          </a:xfrm>
        </p:spPr>
        <p:txBody>
          <a:bodyPr>
            <a:normAutofit/>
          </a:bodyPr>
          <a:lstStyle/>
          <a:p>
            <a:r>
              <a:rPr lang="en-US" sz="2800" dirty="0" smtClean="0">
                <a:solidFill>
                  <a:schemeClr val="accent1"/>
                </a:solidFill>
              </a:rPr>
              <a:t>The Proposed Amended and Restated Covenants</a:t>
            </a:r>
            <a:endParaRPr lang="en-US" sz="2800" dirty="0">
              <a:solidFill>
                <a:schemeClr val="accent1"/>
              </a:solidFill>
            </a:endParaRPr>
          </a:p>
        </p:txBody>
      </p:sp>
      <p:sp>
        <p:nvSpPr>
          <p:cNvPr id="3" name="Subtitle 2"/>
          <p:cNvSpPr>
            <a:spLocks noGrp="1"/>
          </p:cNvSpPr>
          <p:nvPr>
            <p:ph type="subTitle" idx="1"/>
          </p:nvPr>
        </p:nvSpPr>
        <p:spPr>
          <a:xfrm>
            <a:off x="375233" y="1988457"/>
            <a:ext cx="8587337" cy="4789714"/>
          </a:xfrm>
        </p:spPr>
        <p:txBody>
          <a:bodyPr>
            <a:normAutofit fontScale="92500" lnSpcReduction="20000"/>
          </a:bodyPr>
          <a:lstStyle/>
          <a:p>
            <a:pPr algn="l">
              <a:lnSpc>
                <a:spcPct val="110000"/>
              </a:lnSpc>
              <a:spcBef>
                <a:spcPts val="0"/>
              </a:spcBef>
            </a:pPr>
            <a:r>
              <a:rPr lang="en-US" sz="1800" dirty="0"/>
              <a:t>The Amended and Restated Declaration of Covenants, Conditions, and Restrictions of Middle Island (“the Covenants”) is the key document in the transition to owner control of Middle Island.  </a:t>
            </a:r>
          </a:p>
          <a:p>
            <a:pPr algn="l">
              <a:lnSpc>
                <a:spcPct val="110000"/>
              </a:lnSpc>
              <a:spcBef>
                <a:spcPts val="0"/>
              </a:spcBef>
            </a:pPr>
            <a:r>
              <a:rPr lang="en-US" sz="1800" dirty="0"/>
              <a:t> </a:t>
            </a:r>
          </a:p>
          <a:p>
            <a:pPr algn="l">
              <a:lnSpc>
                <a:spcPct val="110000"/>
              </a:lnSpc>
              <a:spcBef>
                <a:spcPts val="0"/>
              </a:spcBef>
            </a:pPr>
            <a:r>
              <a:rPr lang="en-US" sz="1800" dirty="0"/>
              <a:t>The Covenants provide a strong foundation and organizing structure for property owners to work together to maintain the quality and integrity of our special community and enhance our property values.</a:t>
            </a:r>
          </a:p>
          <a:p>
            <a:pPr algn="l">
              <a:lnSpc>
                <a:spcPct val="110000"/>
              </a:lnSpc>
              <a:spcBef>
                <a:spcPts val="0"/>
              </a:spcBef>
            </a:pPr>
            <a:r>
              <a:rPr lang="en-US" sz="1800" dirty="0"/>
              <a:t> </a:t>
            </a:r>
          </a:p>
          <a:p>
            <a:pPr algn="l">
              <a:lnSpc>
                <a:spcPct val="110000"/>
              </a:lnSpc>
              <a:spcBef>
                <a:spcPts val="0"/>
              </a:spcBef>
            </a:pPr>
            <a:r>
              <a:rPr lang="en-US" sz="1800" dirty="0"/>
              <a:t>The Covenants describe the governance and funding of the planned community and the conditions and restrictions that apply. Specifically, the Covenants: </a:t>
            </a:r>
            <a:endParaRPr lang="en-US" sz="1800" dirty="0" smtClean="0"/>
          </a:p>
          <a:p>
            <a:pPr algn="l">
              <a:lnSpc>
                <a:spcPct val="110000"/>
              </a:lnSpc>
              <a:spcBef>
                <a:spcPts val="0"/>
              </a:spcBef>
            </a:pPr>
            <a:endParaRPr lang="en-US" sz="1800" dirty="0"/>
          </a:p>
          <a:p>
            <a:pPr marL="285750" lvl="0" indent="-285750" algn="l">
              <a:lnSpc>
                <a:spcPct val="120000"/>
              </a:lnSpc>
              <a:spcBef>
                <a:spcPts val="0"/>
              </a:spcBef>
              <a:spcAft>
                <a:spcPts val="600"/>
              </a:spcAft>
              <a:buFont typeface="Arial" panose="020B0604020202020204" pitchFamily="34" charset="0"/>
              <a:buChar char="•"/>
            </a:pPr>
            <a:r>
              <a:rPr lang="en-US" sz="1800" dirty="0"/>
              <a:t>Restate provisions in the existing covenants for Middle Island or the Bald Head Association, including the architectural review process, siting and setback provisions;</a:t>
            </a:r>
          </a:p>
          <a:p>
            <a:pPr marL="285750" lvl="0" indent="-285750" algn="l">
              <a:lnSpc>
                <a:spcPct val="120000"/>
              </a:lnSpc>
              <a:spcBef>
                <a:spcPts val="0"/>
              </a:spcBef>
              <a:spcAft>
                <a:spcPts val="600"/>
              </a:spcAft>
              <a:buFont typeface="Arial" panose="020B0604020202020204" pitchFamily="34" charset="0"/>
              <a:buChar char="•"/>
            </a:pPr>
            <a:r>
              <a:rPr lang="en-US" sz="1800" dirty="0"/>
              <a:t>Identify the Association’s common areas and amenities that Young Entities will transfer to MIPOA;</a:t>
            </a:r>
          </a:p>
          <a:p>
            <a:pPr marL="285750" lvl="0" indent="-285750" algn="l">
              <a:lnSpc>
                <a:spcPct val="120000"/>
              </a:lnSpc>
              <a:spcBef>
                <a:spcPts val="0"/>
              </a:spcBef>
              <a:spcAft>
                <a:spcPts val="600"/>
              </a:spcAft>
              <a:buFont typeface="Arial" panose="020B0604020202020204" pitchFamily="34" charset="0"/>
              <a:buChar char="•"/>
            </a:pPr>
            <a:r>
              <a:rPr lang="en-US" sz="1800" dirty="0"/>
              <a:t>Adopt the provisions of the North Carolina Planned Community Act (PCA); and</a:t>
            </a:r>
          </a:p>
          <a:p>
            <a:pPr marL="285750" lvl="0" indent="-285750" algn="l">
              <a:lnSpc>
                <a:spcPct val="120000"/>
              </a:lnSpc>
              <a:spcBef>
                <a:spcPts val="0"/>
              </a:spcBef>
              <a:spcAft>
                <a:spcPts val="600"/>
              </a:spcAft>
              <a:buFont typeface="Arial" panose="020B0604020202020204" pitchFamily="34" charset="0"/>
              <a:buChar char="•"/>
            </a:pPr>
            <a:r>
              <a:rPr lang="en-US" sz="1800" dirty="0"/>
              <a:t>Adopt additional procedures governing how MIPOA will operate, including </a:t>
            </a:r>
            <a:r>
              <a:rPr lang="en-US" sz="1800" dirty="0" smtClean="0"/>
              <a:t>a specific budget process with significant </a:t>
            </a:r>
            <a:r>
              <a:rPr lang="en-US" sz="1800" dirty="0"/>
              <a:t>restrictions on annual dues increases and special assessments.</a:t>
            </a:r>
          </a:p>
          <a:p>
            <a:pPr algn="l">
              <a:lnSpc>
                <a:spcPct val="110000"/>
              </a:lnSpc>
              <a:spcBef>
                <a:spcPts val="0"/>
              </a:spcBef>
            </a:pPr>
            <a:endParaRPr lang="en-US" sz="20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12</a:t>
            </a:fld>
            <a:endParaRPr lang="en-US"/>
          </a:p>
        </p:txBody>
      </p:sp>
    </p:spTree>
    <p:extLst>
      <p:ext uri="{BB962C8B-B14F-4D97-AF65-F5344CB8AC3E}">
        <p14:creationId xmlns:p14="http://schemas.microsoft.com/office/powerpoint/2010/main" val="4269819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811" y="1296444"/>
            <a:ext cx="7772400" cy="631825"/>
          </a:xfrm>
        </p:spPr>
        <p:txBody>
          <a:bodyPr>
            <a:normAutofit/>
          </a:bodyPr>
          <a:lstStyle/>
          <a:p>
            <a:r>
              <a:rPr lang="en-US" sz="2800" dirty="0" smtClean="0">
                <a:solidFill>
                  <a:schemeClr val="accent1"/>
                </a:solidFill>
              </a:rPr>
              <a:t>The Covenants (continued)</a:t>
            </a:r>
            <a:endParaRPr lang="en-US" sz="2800" dirty="0">
              <a:solidFill>
                <a:schemeClr val="accent1"/>
              </a:solidFill>
            </a:endParaRPr>
          </a:p>
        </p:txBody>
      </p:sp>
      <p:sp>
        <p:nvSpPr>
          <p:cNvPr id="3" name="Subtitle 2"/>
          <p:cNvSpPr>
            <a:spLocks noGrp="1"/>
          </p:cNvSpPr>
          <p:nvPr>
            <p:ph type="subTitle" idx="1"/>
          </p:nvPr>
        </p:nvSpPr>
        <p:spPr>
          <a:xfrm>
            <a:off x="627868" y="2344610"/>
            <a:ext cx="7735343" cy="4309693"/>
          </a:xfrm>
        </p:spPr>
        <p:txBody>
          <a:bodyPr>
            <a:normAutofit/>
          </a:bodyPr>
          <a:lstStyle/>
          <a:p>
            <a:pPr algn="l">
              <a:spcBef>
                <a:spcPts val="0"/>
              </a:spcBef>
            </a:pPr>
            <a:r>
              <a:rPr lang="en-US" sz="1700" dirty="0"/>
              <a:t>The proposed Covenants also include the dues amounts for 2015 and these additional protections</a:t>
            </a:r>
            <a:r>
              <a:rPr lang="en-US" sz="1700" dirty="0" smtClean="0"/>
              <a:t>:</a:t>
            </a:r>
          </a:p>
          <a:p>
            <a:pPr algn="l">
              <a:spcBef>
                <a:spcPts val="0"/>
              </a:spcBef>
            </a:pPr>
            <a:endParaRPr lang="en-US" sz="1700" dirty="0"/>
          </a:p>
          <a:p>
            <a:pPr marL="285750" lvl="0" indent="-285750" algn="l">
              <a:lnSpc>
                <a:spcPct val="100000"/>
              </a:lnSpc>
              <a:spcBef>
                <a:spcPts val="0"/>
              </a:spcBef>
              <a:spcAft>
                <a:spcPts val="600"/>
              </a:spcAft>
              <a:buFont typeface="Arial" panose="020B0604020202020204" pitchFamily="34" charset="0"/>
              <a:buChar char="•"/>
            </a:pPr>
            <a:r>
              <a:rPr lang="en-US" sz="1700" dirty="0"/>
              <a:t>Restrictions are placed on non-budgeted Board expenditures.</a:t>
            </a:r>
          </a:p>
          <a:p>
            <a:pPr marL="285750" lvl="0" indent="-285750" algn="l">
              <a:lnSpc>
                <a:spcPct val="100000"/>
              </a:lnSpc>
              <a:spcBef>
                <a:spcPts val="0"/>
              </a:spcBef>
              <a:spcAft>
                <a:spcPts val="600"/>
              </a:spcAft>
              <a:buFont typeface="Arial" panose="020B0604020202020204" pitchFamily="34" charset="0"/>
              <a:buChar char="•"/>
            </a:pPr>
            <a:r>
              <a:rPr lang="en-US" sz="1700" dirty="0" smtClean="0"/>
              <a:t>Specific </a:t>
            </a:r>
            <a:r>
              <a:rPr lang="en-US" sz="1700" dirty="0"/>
              <a:t>reserve funds are established for each type of asset, with the </a:t>
            </a:r>
            <a:r>
              <a:rPr lang="en-US" sz="1700" dirty="0" smtClean="0"/>
              <a:t>requirement </a:t>
            </a:r>
            <a:r>
              <a:rPr lang="en-US" sz="1700" dirty="0"/>
              <a:t>that major repairs and </a:t>
            </a:r>
            <a:r>
              <a:rPr lang="en-US" sz="1700" dirty="0" smtClean="0"/>
              <a:t>replacements </a:t>
            </a:r>
            <a:r>
              <a:rPr lang="en-US" sz="1700" dirty="0"/>
              <a:t>be funded first from the reserve fund for that asset, further decreasing the likelihood of a special assessment;</a:t>
            </a:r>
          </a:p>
          <a:p>
            <a:pPr marL="285750" lvl="0" indent="-285750" algn="l">
              <a:lnSpc>
                <a:spcPct val="100000"/>
              </a:lnSpc>
              <a:spcBef>
                <a:spcPts val="0"/>
              </a:spcBef>
              <a:spcAft>
                <a:spcPts val="600"/>
              </a:spcAft>
              <a:buFont typeface="Arial" panose="020B0604020202020204" pitchFamily="34" charset="0"/>
              <a:buChar char="•"/>
            </a:pPr>
            <a:r>
              <a:rPr lang="en-US" sz="1700" dirty="0"/>
              <a:t>In the unlikely event of a weather catastrophe, property owners will be able to prioritize rebuilding, to the extent that the cost of major repairs and replacements exceeds the funds in the asset’s specific reserve fund. </a:t>
            </a:r>
          </a:p>
          <a:p>
            <a:pPr algn="l"/>
            <a:endParaRPr lang="en-US" sz="20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13</a:t>
            </a:fld>
            <a:endParaRPr lang="en-US"/>
          </a:p>
        </p:txBody>
      </p:sp>
    </p:spTree>
    <p:extLst>
      <p:ext uri="{BB962C8B-B14F-4D97-AF65-F5344CB8AC3E}">
        <p14:creationId xmlns:p14="http://schemas.microsoft.com/office/powerpoint/2010/main" val="2079299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060" y="1241069"/>
            <a:ext cx="8335474" cy="631825"/>
          </a:xfrm>
        </p:spPr>
        <p:txBody>
          <a:bodyPr>
            <a:normAutofit/>
          </a:bodyPr>
          <a:lstStyle/>
          <a:p>
            <a:r>
              <a:rPr lang="en-US" sz="2800" dirty="0" smtClean="0">
                <a:solidFill>
                  <a:schemeClr val="accent1"/>
                </a:solidFill>
              </a:rPr>
              <a:t>The North Carolina Planned Community Act (PCA)</a:t>
            </a:r>
            <a:endParaRPr lang="en-US" sz="2800" dirty="0">
              <a:solidFill>
                <a:schemeClr val="accent1"/>
              </a:solidFill>
            </a:endParaRPr>
          </a:p>
        </p:txBody>
      </p:sp>
      <p:sp>
        <p:nvSpPr>
          <p:cNvPr id="3" name="Subtitle 2"/>
          <p:cNvSpPr>
            <a:spLocks noGrp="1"/>
          </p:cNvSpPr>
          <p:nvPr>
            <p:ph type="subTitle" idx="1"/>
          </p:nvPr>
        </p:nvSpPr>
        <p:spPr>
          <a:xfrm>
            <a:off x="805344" y="2148665"/>
            <a:ext cx="7924999" cy="4375506"/>
          </a:xfrm>
        </p:spPr>
        <p:txBody>
          <a:bodyPr>
            <a:normAutofit fontScale="85000" lnSpcReduction="10000"/>
          </a:bodyPr>
          <a:lstStyle/>
          <a:p>
            <a:pPr algn="l">
              <a:lnSpc>
                <a:spcPct val="110000"/>
              </a:lnSpc>
              <a:spcBef>
                <a:spcPts val="0"/>
              </a:spcBef>
            </a:pPr>
            <a:r>
              <a:rPr lang="en-US" sz="1900" dirty="0"/>
              <a:t>Adoption of the PCA provides important protections to Middle Island property owners and allows MIPOA to equitably distribute the costs of maintaining the roads and common assets.</a:t>
            </a:r>
          </a:p>
          <a:p>
            <a:pPr algn="l">
              <a:lnSpc>
                <a:spcPct val="110000"/>
              </a:lnSpc>
              <a:spcBef>
                <a:spcPts val="0"/>
              </a:spcBef>
            </a:pPr>
            <a:r>
              <a:rPr lang="en-US" sz="1900" dirty="0"/>
              <a:t> </a:t>
            </a:r>
          </a:p>
          <a:p>
            <a:pPr algn="l">
              <a:lnSpc>
                <a:spcPct val="110000"/>
              </a:lnSpc>
              <a:spcBef>
                <a:spcPts val="0"/>
              </a:spcBef>
            </a:pPr>
            <a:r>
              <a:rPr lang="en-US" sz="1900" dirty="0"/>
              <a:t>The PCA includes: </a:t>
            </a:r>
            <a:endParaRPr lang="en-US" sz="1900" dirty="0" smtClean="0"/>
          </a:p>
          <a:p>
            <a:pPr algn="l">
              <a:lnSpc>
                <a:spcPct val="110000"/>
              </a:lnSpc>
              <a:spcBef>
                <a:spcPts val="0"/>
              </a:spcBef>
            </a:pPr>
            <a:endParaRPr lang="en-US" sz="1800" dirty="0" smtClean="0"/>
          </a:p>
          <a:p>
            <a:pPr marL="285750" indent="-285750" algn="l">
              <a:lnSpc>
                <a:spcPct val="120000"/>
              </a:lnSpc>
              <a:spcBef>
                <a:spcPts val="0"/>
              </a:spcBef>
              <a:spcAft>
                <a:spcPts val="600"/>
              </a:spcAft>
              <a:buFont typeface="Arial" panose="020B0604020202020204" pitchFamily="34" charset="0"/>
              <a:buChar char="•"/>
            </a:pPr>
            <a:r>
              <a:rPr lang="en-US" sz="1800" dirty="0" smtClean="0"/>
              <a:t>a </a:t>
            </a:r>
            <a:r>
              <a:rPr lang="en-US" sz="1800" dirty="0"/>
              <a:t>statement of the limited powers of the association and the board (restated in the Covenants), including notice and quorum requirements for meetings of the property owners;</a:t>
            </a:r>
          </a:p>
          <a:p>
            <a:pPr marL="285750" indent="-285750" algn="l">
              <a:lnSpc>
                <a:spcPct val="120000"/>
              </a:lnSpc>
              <a:spcBef>
                <a:spcPts val="0"/>
              </a:spcBef>
              <a:spcAft>
                <a:spcPts val="600"/>
              </a:spcAft>
              <a:buFont typeface="Arial" panose="020B0604020202020204" pitchFamily="34" charset="0"/>
              <a:buChar char="•"/>
            </a:pPr>
            <a:r>
              <a:rPr lang="en-US" sz="1800" dirty="0"/>
              <a:t>a transparent budgeting process to establish the annual assessment (“dues”), including a way for property owners to reject the proposed budget and dues (further specified in the Covenants); </a:t>
            </a:r>
          </a:p>
          <a:p>
            <a:pPr marL="285750" indent="-285750" algn="l">
              <a:lnSpc>
                <a:spcPct val="120000"/>
              </a:lnSpc>
              <a:spcBef>
                <a:spcPts val="0"/>
              </a:spcBef>
              <a:spcAft>
                <a:spcPts val="600"/>
              </a:spcAft>
              <a:buFont typeface="Arial" panose="020B0604020202020204" pitchFamily="34" charset="0"/>
              <a:buChar char="•"/>
            </a:pPr>
            <a:r>
              <a:rPr lang="en-US" sz="1800" dirty="0"/>
              <a:t>provisions governing insurance (further addressed in the Covenants); </a:t>
            </a:r>
          </a:p>
          <a:p>
            <a:pPr marL="285750" indent="-285750" algn="l">
              <a:lnSpc>
                <a:spcPct val="120000"/>
              </a:lnSpc>
              <a:spcBef>
                <a:spcPts val="0"/>
              </a:spcBef>
              <a:spcAft>
                <a:spcPts val="600"/>
              </a:spcAft>
              <a:buFont typeface="Arial" panose="020B0604020202020204" pitchFamily="34" charset="0"/>
              <a:buChar char="•"/>
            </a:pPr>
            <a:r>
              <a:rPr lang="en-US" sz="1800" dirty="0"/>
              <a:t>a process for collecting assessments, including, if necessary, the ability to place an enforceable lien on the property (without this lien provision, the Association could not maintain the roads and amenities and therefore could not responsibly take possession of them from Young Entities);</a:t>
            </a:r>
          </a:p>
          <a:p>
            <a:pPr marL="285750" indent="-285750" algn="l">
              <a:lnSpc>
                <a:spcPct val="120000"/>
              </a:lnSpc>
              <a:spcBef>
                <a:spcPts val="0"/>
              </a:spcBef>
              <a:spcAft>
                <a:spcPts val="600"/>
              </a:spcAft>
              <a:buFont typeface="Arial" panose="020B0604020202020204" pitchFamily="34" charset="0"/>
              <a:buChar char="•"/>
            </a:pPr>
            <a:r>
              <a:rPr lang="en-US" sz="1800" dirty="0"/>
              <a:t>additional property owner protections, including a requirement for supermajority votes to change the covenants and to levy special assessments. </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14</a:t>
            </a:fld>
            <a:endParaRPr lang="en-US"/>
          </a:p>
        </p:txBody>
      </p:sp>
    </p:spTree>
    <p:extLst>
      <p:ext uri="{BB962C8B-B14F-4D97-AF65-F5344CB8AC3E}">
        <p14:creationId xmlns:p14="http://schemas.microsoft.com/office/powerpoint/2010/main" val="1060632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325" y="1637530"/>
            <a:ext cx="7772400" cy="631825"/>
          </a:xfrm>
        </p:spPr>
        <p:txBody>
          <a:bodyPr>
            <a:noAutofit/>
          </a:bodyPr>
          <a:lstStyle/>
          <a:p>
            <a:r>
              <a:rPr lang="en-US" sz="2800" dirty="0" smtClean="0">
                <a:solidFill>
                  <a:schemeClr val="accent1"/>
                </a:solidFill>
              </a:rPr>
              <a:t>General Description of the proposed </a:t>
            </a:r>
            <a:br>
              <a:rPr lang="en-US" sz="2800" dirty="0" smtClean="0">
                <a:solidFill>
                  <a:schemeClr val="accent1"/>
                </a:solidFill>
              </a:rPr>
            </a:br>
            <a:r>
              <a:rPr lang="en-US" sz="2800" dirty="0" smtClean="0">
                <a:solidFill>
                  <a:schemeClr val="accent1"/>
                </a:solidFill>
              </a:rPr>
              <a:t>Amended By-Laws</a:t>
            </a:r>
            <a:endParaRPr lang="en-US" sz="2800" dirty="0">
              <a:solidFill>
                <a:schemeClr val="accent1"/>
              </a:solidFill>
            </a:endParaRPr>
          </a:p>
        </p:txBody>
      </p:sp>
      <p:sp>
        <p:nvSpPr>
          <p:cNvPr id="3" name="Subtitle 2"/>
          <p:cNvSpPr>
            <a:spLocks noGrp="1"/>
          </p:cNvSpPr>
          <p:nvPr>
            <p:ph type="subTitle" idx="1"/>
          </p:nvPr>
        </p:nvSpPr>
        <p:spPr>
          <a:xfrm>
            <a:off x="1049677" y="2517148"/>
            <a:ext cx="7735343" cy="4309693"/>
          </a:xfrm>
        </p:spPr>
        <p:txBody>
          <a:bodyPr>
            <a:normAutofit/>
          </a:bodyPr>
          <a:lstStyle/>
          <a:p>
            <a:pPr algn="l"/>
            <a:r>
              <a:rPr lang="en-US" sz="1800" dirty="0"/>
              <a:t>The amended MIPOA by-laws are a companion document to the Covenants that set forth rules and procedures governing MIPOA decision-making procedures, Board elections, meeting requirements, etc.</a:t>
            </a:r>
          </a:p>
          <a:p>
            <a:pPr algn="l"/>
            <a:r>
              <a:rPr lang="en-US" sz="1800" dirty="0"/>
              <a:t> </a:t>
            </a:r>
          </a:p>
          <a:p>
            <a:pPr algn="l"/>
            <a:r>
              <a:rPr lang="en-US" sz="1800" dirty="0"/>
              <a:t>The amended by-laws include provisions dealing with:</a:t>
            </a:r>
          </a:p>
          <a:p>
            <a:pPr marL="285750" lvl="0" indent="-285750" algn="l">
              <a:buFont typeface="Arial" panose="020B0604020202020204" pitchFamily="34" charset="0"/>
              <a:buChar char="•"/>
            </a:pPr>
            <a:r>
              <a:rPr lang="en-US" sz="1800" dirty="0"/>
              <a:t>Annual property owner meetings;</a:t>
            </a:r>
          </a:p>
          <a:p>
            <a:pPr marL="285750" lvl="0" indent="-285750" algn="l">
              <a:buFont typeface="Arial" panose="020B0604020202020204" pitchFamily="34" charset="0"/>
              <a:buChar char="•"/>
            </a:pPr>
            <a:r>
              <a:rPr lang="en-US" sz="1800" dirty="0"/>
              <a:t>Voting rights of property owners;</a:t>
            </a:r>
          </a:p>
          <a:p>
            <a:pPr marL="285750" lvl="0" indent="-285750" algn="l">
              <a:buFont typeface="Arial" panose="020B0604020202020204" pitchFamily="34" charset="0"/>
              <a:buChar char="•"/>
            </a:pPr>
            <a:r>
              <a:rPr lang="en-US" sz="1800" dirty="0"/>
              <a:t>Nomination and Election procedures for the MIPOA Board, MIPOA meeting and quorum requirements, powers and duties, and indemnification;</a:t>
            </a:r>
          </a:p>
          <a:p>
            <a:pPr marL="285750" lvl="0" indent="-285750" algn="l">
              <a:buFont typeface="Arial" panose="020B0604020202020204" pitchFamily="34" charset="0"/>
              <a:buChar char="•"/>
            </a:pPr>
            <a:r>
              <a:rPr lang="en-US" sz="1800" dirty="0"/>
              <a:t>Assessment procedures and reserve funds to maintain and improve the common assets and amenities.</a:t>
            </a:r>
          </a:p>
          <a:p>
            <a:pPr algn="l"/>
            <a:endParaRPr lang="en-US" sz="20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15</a:t>
            </a:fld>
            <a:endParaRPr lang="en-US"/>
          </a:p>
        </p:txBody>
      </p:sp>
    </p:spTree>
    <p:extLst>
      <p:ext uri="{BB962C8B-B14F-4D97-AF65-F5344CB8AC3E}">
        <p14:creationId xmlns:p14="http://schemas.microsoft.com/office/powerpoint/2010/main" val="3144800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840" y="1405301"/>
            <a:ext cx="7772400" cy="631825"/>
          </a:xfrm>
        </p:spPr>
        <p:txBody>
          <a:bodyPr>
            <a:normAutofit/>
          </a:bodyPr>
          <a:lstStyle/>
          <a:p>
            <a:r>
              <a:rPr lang="en-US" sz="3200" dirty="0" smtClean="0">
                <a:solidFill>
                  <a:schemeClr val="accent1"/>
                </a:solidFill>
              </a:rPr>
              <a:t>The Approval Process</a:t>
            </a:r>
            <a:endParaRPr lang="en-US" sz="3200" dirty="0">
              <a:solidFill>
                <a:schemeClr val="accent1"/>
              </a:solidFill>
            </a:endParaRPr>
          </a:p>
        </p:txBody>
      </p:sp>
      <p:sp>
        <p:nvSpPr>
          <p:cNvPr id="3" name="Subtitle 2"/>
          <p:cNvSpPr>
            <a:spLocks noGrp="1"/>
          </p:cNvSpPr>
          <p:nvPr>
            <p:ph type="subTitle" idx="1"/>
          </p:nvPr>
        </p:nvSpPr>
        <p:spPr>
          <a:xfrm>
            <a:off x="1064191" y="2322838"/>
            <a:ext cx="7735343" cy="4309693"/>
          </a:xfrm>
        </p:spPr>
        <p:txBody>
          <a:bodyPr>
            <a:normAutofit fontScale="25000" lnSpcReduction="20000"/>
          </a:bodyPr>
          <a:lstStyle/>
          <a:p>
            <a:pPr algn="l">
              <a:lnSpc>
                <a:spcPct val="120000"/>
              </a:lnSpc>
              <a:spcBef>
                <a:spcPts val="0"/>
              </a:spcBef>
            </a:pPr>
            <a:r>
              <a:rPr lang="en-US" sz="5600" dirty="0">
                <a:latin typeface="Arial" panose="020B0604020202020204" pitchFamily="34" charset="0"/>
              </a:rPr>
              <a:t>Over the next few days, the Board will be reaching out to property owners individually to answer any remaining questions.</a:t>
            </a:r>
          </a:p>
          <a:p>
            <a:pPr algn="l">
              <a:lnSpc>
                <a:spcPct val="120000"/>
              </a:lnSpc>
              <a:spcBef>
                <a:spcPts val="0"/>
              </a:spcBef>
            </a:pPr>
            <a:endParaRPr lang="en-US" sz="5600" dirty="0">
              <a:latin typeface="Arial" panose="020B0604020202020204" pitchFamily="34" charset="0"/>
            </a:endParaRPr>
          </a:p>
          <a:p>
            <a:pPr algn="l">
              <a:lnSpc>
                <a:spcPct val="120000"/>
              </a:lnSpc>
              <a:spcBef>
                <a:spcPts val="0"/>
              </a:spcBef>
            </a:pPr>
            <a:r>
              <a:rPr lang="en-US" sz="5600" dirty="0">
                <a:latin typeface="Arial" panose="020B0604020202020204" pitchFamily="34" charset="0"/>
              </a:rPr>
              <a:t>By early February, the MIPOA Board and MIP LLC will circulate to all property owners an </a:t>
            </a:r>
            <a:r>
              <a:rPr lang="en-US" sz="5600" b="1" dirty="0">
                <a:latin typeface="Arial" panose="020B0604020202020204" pitchFamily="34" charset="0"/>
              </a:rPr>
              <a:t>approval packet </a:t>
            </a:r>
            <a:r>
              <a:rPr lang="en-US" sz="5600" dirty="0">
                <a:latin typeface="Arial" panose="020B0604020202020204" pitchFamily="34" charset="0"/>
              </a:rPr>
              <a:t>containing the proposed new covenants, revised by laws, and other information.  </a:t>
            </a:r>
          </a:p>
          <a:p>
            <a:pPr algn="l">
              <a:lnSpc>
                <a:spcPct val="120000"/>
              </a:lnSpc>
              <a:spcBef>
                <a:spcPts val="0"/>
              </a:spcBef>
            </a:pPr>
            <a:endParaRPr lang="en-US" sz="5600" dirty="0">
              <a:latin typeface="Arial" panose="020B0604020202020204" pitchFamily="34" charset="0"/>
            </a:endParaRPr>
          </a:p>
          <a:p>
            <a:pPr algn="l">
              <a:lnSpc>
                <a:spcPct val="120000"/>
              </a:lnSpc>
              <a:spcBef>
                <a:spcPts val="0"/>
              </a:spcBef>
            </a:pPr>
            <a:r>
              <a:rPr lang="en-US" sz="5600" b="1" dirty="0">
                <a:latin typeface="Arial" panose="020B0604020202020204" pitchFamily="34" charset="0"/>
              </a:rPr>
              <a:t>After ample opportunity to review the documents, property owners will be asked to consent to the new Covenants.</a:t>
            </a:r>
            <a:r>
              <a:rPr lang="en-US" sz="5600" dirty="0">
                <a:latin typeface="Arial" panose="020B0604020202020204" pitchFamily="34" charset="0"/>
              </a:rPr>
              <a:t>  Approval of the covenants also indicates the property owner’s approval of the adoption of the Planned Community Act for Middle Island and approval of the Association’s budget and dues for 2015.  None of these actions become effective unless approved by the owners of </a:t>
            </a:r>
            <a:r>
              <a:rPr lang="en-US" sz="5600" dirty="0" smtClean="0">
                <a:latin typeface="Arial" panose="020B0604020202020204" pitchFamily="34" charset="0"/>
              </a:rPr>
              <a:t>67% </a:t>
            </a:r>
            <a:r>
              <a:rPr lang="en-US" sz="5600" dirty="0">
                <a:latin typeface="Arial" panose="020B0604020202020204" pitchFamily="34" charset="0"/>
              </a:rPr>
              <a:t>of the Middle Island lots.</a:t>
            </a:r>
          </a:p>
          <a:p>
            <a:pPr algn="l">
              <a:lnSpc>
                <a:spcPct val="120000"/>
              </a:lnSpc>
              <a:spcBef>
                <a:spcPts val="0"/>
              </a:spcBef>
            </a:pPr>
            <a:endParaRPr lang="en-US" sz="5600" dirty="0">
              <a:latin typeface="Arial" panose="020B0604020202020204" pitchFamily="34" charset="0"/>
            </a:endParaRPr>
          </a:p>
          <a:p>
            <a:pPr algn="l">
              <a:lnSpc>
                <a:spcPct val="120000"/>
              </a:lnSpc>
              <a:spcBef>
                <a:spcPts val="0"/>
              </a:spcBef>
            </a:pPr>
            <a:r>
              <a:rPr lang="en-US" sz="5600" dirty="0">
                <a:latin typeface="Arial" panose="020B0604020202020204" pitchFamily="34" charset="0"/>
              </a:rPr>
              <a:t>If the covenants are approved</a:t>
            </a:r>
            <a:r>
              <a:rPr lang="en-US" sz="5600" dirty="0" smtClean="0">
                <a:latin typeface="Arial" panose="020B0604020202020204" pitchFamily="34" charset="0"/>
              </a:rPr>
              <a:t>, </a:t>
            </a:r>
            <a:r>
              <a:rPr lang="en-US" sz="5600" dirty="0">
                <a:latin typeface="Arial" panose="020B0604020202020204" pitchFamily="34" charset="0"/>
              </a:rPr>
              <a:t>closing is </a:t>
            </a:r>
            <a:r>
              <a:rPr lang="en-US" sz="5600" dirty="0" smtClean="0">
                <a:latin typeface="Arial" panose="020B0604020202020204" pitchFamily="34" charset="0"/>
              </a:rPr>
              <a:t>currently scheduled </a:t>
            </a:r>
            <a:r>
              <a:rPr lang="en-US" sz="5600" dirty="0">
                <a:latin typeface="Arial" panose="020B0604020202020204" pitchFamily="34" charset="0"/>
              </a:rPr>
              <a:t>for February 28, </a:t>
            </a:r>
            <a:r>
              <a:rPr lang="en-US" sz="5600" dirty="0" smtClean="0">
                <a:latin typeface="Arial" panose="020B0604020202020204" pitchFamily="34" charset="0"/>
              </a:rPr>
              <a:t>2015.  If necessary, closing can be re-scheduled by mutual agreement with Young Entities.  </a:t>
            </a:r>
            <a:endParaRPr lang="en-US" sz="5600" dirty="0">
              <a:latin typeface="Arial" panose="020B0604020202020204" pitchFamily="34" charset="0"/>
            </a:endParaRPr>
          </a:p>
          <a:p>
            <a:pPr algn="l">
              <a:lnSpc>
                <a:spcPct val="120000"/>
              </a:lnSpc>
              <a:spcBef>
                <a:spcPts val="0"/>
              </a:spcBef>
            </a:pPr>
            <a:endParaRPr lang="en-US" sz="5600" dirty="0">
              <a:latin typeface="Arial" panose="020B0604020202020204" pitchFamily="34" charset="0"/>
            </a:endParaRPr>
          </a:p>
          <a:p>
            <a:pPr algn="l">
              <a:lnSpc>
                <a:spcPct val="120000"/>
              </a:lnSpc>
              <a:spcBef>
                <a:spcPts val="0"/>
              </a:spcBef>
            </a:pPr>
            <a:r>
              <a:rPr lang="en-US" sz="5600" dirty="0">
                <a:latin typeface="Arial" panose="020B0604020202020204" pitchFamily="34" charset="0"/>
              </a:rPr>
              <a:t>New MIPOA Bylaws will be adopted at the first property owners’ meeting after closing because amendments to the Bylaws are required to be made at a regularly scheduled meeting. </a:t>
            </a:r>
            <a:endParaRPr lang="en-US" sz="20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16</a:t>
            </a:fld>
            <a:endParaRPr lang="en-US"/>
          </a:p>
        </p:txBody>
      </p:sp>
    </p:spTree>
    <p:extLst>
      <p:ext uri="{BB962C8B-B14F-4D97-AF65-F5344CB8AC3E}">
        <p14:creationId xmlns:p14="http://schemas.microsoft.com/office/powerpoint/2010/main" val="869418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811" y="2450329"/>
            <a:ext cx="7772400" cy="631825"/>
          </a:xfrm>
        </p:spPr>
        <p:txBody>
          <a:bodyPr>
            <a:normAutofit fontScale="90000"/>
          </a:bodyPr>
          <a:lstStyle/>
          <a:p>
            <a:r>
              <a:rPr lang="en-US" sz="3600" dirty="0" smtClean="0">
                <a:solidFill>
                  <a:schemeClr val="accent1"/>
                </a:solidFill>
              </a:rPr>
              <a:t>Comments and Questions Are Welcomed, Now and Later</a:t>
            </a:r>
            <a:endParaRPr lang="en-US" sz="3600" dirty="0">
              <a:solidFill>
                <a:schemeClr val="accent1"/>
              </a:solidFill>
            </a:endParaRPr>
          </a:p>
        </p:txBody>
      </p:sp>
      <p:sp>
        <p:nvSpPr>
          <p:cNvPr id="3" name="Subtitle 2"/>
          <p:cNvSpPr>
            <a:spLocks noGrp="1"/>
          </p:cNvSpPr>
          <p:nvPr>
            <p:ph type="subTitle" idx="1"/>
          </p:nvPr>
        </p:nvSpPr>
        <p:spPr>
          <a:xfrm>
            <a:off x="977105" y="3839581"/>
            <a:ext cx="7735343" cy="1088019"/>
          </a:xfrm>
        </p:spPr>
        <p:txBody>
          <a:bodyPr>
            <a:normAutofit/>
          </a:bodyPr>
          <a:lstStyle/>
          <a:p>
            <a:pPr algn="l">
              <a:lnSpc>
                <a:spcPct val="120000"/>
              </a:lnSpc>
              <a:spcBef>
                <a:spcPts val="0"/>
              </a:spcBef>
            </a:pPr>
            <a:r>
              <a:rPr lang="en-US" sz="2000" dirty="0" smtClean="0">
                <a:latin typeface="Arial" panose="020B0604020202020204" pitchFamily="34" charset="0"/>
              </a:rPr>
              <a:t>Please contact any member of the Board with any questions you may have, or send an email to </a:t>
            </a:r>
            <a:r>
              <a:rPr lang="en-US" sz="2000" dirty="0" smtClean="0">
                <a:latin typeface="Arial" panose="020B0604020202020204" pitchFamily="34" charset="0"/>
                <a:hlinkClick r:id="rId2"/>
              </a:rPr>
              <a:t>middleislandpoa@gmail.com</a:t>
            </a:r>
            <a:r>
              <a:rPr lang="en-US" sz="2000" dirty="0" smtClean="0">
                <a:latin typeface="Arial" panose="020B0604020202020204" pitchFamily="34" charset="0"/>
              </a:rPr>
              <a:t> </a:t>
            </a:r>
            <a:endParaRPr lang="en-US" sz="2000" dirty="0">
              <a:latin typeface="Arial" panose="020B0604020202020204" pitchFamily="34" charset="0"/>
            </a:endParaRPr>
          </a:p>
          <a:p>
            <a:pPr algn="l"/>
            <a:endParaRPr lang="en-US" sz="20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17</a:t>
            </a:fld>
            <a:endParaRPr lang="en-US"/>
          </a:p>
        </p:txBody>
      </p:sp>
    </p:spTree>
    <p:extLst>
      <p:ext uri="{BB962C8B-B14F-4D97-AF65-F5344CB8AC3E}">
        <p14:creationId xmlns:p14="http://schemas.microsoft.com/office/powerpoint/2010/main" val="71120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811" y="1296444"/>
            <a:ext cx="7772400" cy="631825"/>
          </a:xfrm>
        </p:spPr>
        <p:txBody>
          <a:bodyPr>
            <a:normAutofit/>
          </a:bodyPr>
          <a:lstStyle/>
          <a:p>
            <a:r>
              <a:rPr lang="en-US" sz="3600" dirty="0">
                <a:solidFill>
                  <a:schemeClr val="accent1"/>
                </a:solidFill>
              </a:rPr>
              <a:t>Meeting Agenda</a:t>
            </a:r>
          </a:p>
        </p:txBody>
      </p:sp>
      <p:sp>
        <p:nvSpPr>
          <p:cNvPr id="3" name="Subtitle 2"/>
          <p:cNvSpPr>
            <a:spLocks noGrp="1"/>
          </p:cNvSpPr>
          <p:nvPr>
            <p:ph type="subTitle" idx="1"/>
          </p:nvPr>
        </p:nvSpPr>
        <p:spPr>
          <a:xfrm>
            <a:off x="1064191" y="2322838"/>
            <a:ext cx="7735343" cy="4309693"/>
          </a:xfrm>
        </p:spPr>
        <p:txBody>
          <a:bodyPr>
            <a:normAutofit fontScale="32500" lnSpcReduction="20000"/>
          </a:bodyPr>
          <a:lstStyle/>
          <a:p>
            <a:pPr algn="l">
              <a:lnSpc>
                <a:spcPct val="120000"/>
              </a:lnSpc>
              <a:spcBef>
                <a:spcPts val="0"/>
              </a:spcBef>
            </a:pPr>
            <a:r>
              <a:rPr lang="en-US" sz="5600" dirty="0">
                <a:latin typeface="Arial" panose="020B0604020202020204" pitchFamily="34" charset="0"/>
              </a:rPr>
              <a:t>Introduction</a:t>
            </a:r>
          </a:p>
          <a:p>
            <a:pPr algn="l">
              <a:lnSpc>
                <a:spcPct val="120000"/>
              </a:lnSpc>
              <a:spcBef>
                <a:spcPts val="0"/>
              </a:spcBef>
            </a:pPr>
            <a:r>
              <a:rPr lang="en-US" sz="5600" dirty="0">
                <a:latin typeface="Arial" panose="020B0604020202020204" pitchFamily="34" charset="0"/>
              </a:rPr>
              <a:t> </a:t>
            </a:r>
          </a:p>
          <a:p>
            <a:pPr algn="l">
              <a:lnSpc>
                <a:spcPct val="120000"/>
              </a:lnSpc>
              <a:spcBef>
                <a:spcPts val="0"/>
              </a:spcBef>
            </a:pPr>
            <a:r>
              <a:rPr lang="en-US" sz="5600" dirty="0">
                <a:latin typeface="Arial" panose="020B0604020202020204" pitchFamily="34" charset="0"/>
              </a:rPr>
              <a:t>Details of </a:t>
            </a:r>
            <a:r>
              <a:rPr lang="en-US" sz="5600" dirty="0" smtClean="0">
                <a:latin typeface="Arial" panose="020B0604020202020204" pitchFamily="34" charset="0"/>
              </a:rPr>
              <a:t>Agreement </a:t>
            </a:r>
            <a:r>
              <a:rPr lang="en-US" sz="5600" dirty="0">
                <a:latin typeface="Arial" panose="020B0604020202020204" pitchFamily="34" charset="0"/>
              </a:rPr>
              <a:t>between MIP LLC and the MIPOA Board</a:t>
            </a:r>
          </a:p>
          <a:p>
            <a:pPr algn="l">
              <a:lnSpc>
                <a:spcPct val="120000"/>
              </a:lnSpc>
              <a:spcBef>
                <a:spcPts val="0"/>
              </a:spcBef>
            </a:pPr>
            <a:r>
              <a:rPr lang="en-US" sz="5600" dirty="0">
                <a:latin typeface="Arial" panose="020B0604020202020204" pitchFamily="34" charset="0"/>
              </a:rPr>
              <a:t> </a:t>
            </a:r>
          </a:p>
          <a:p>
            <a:pPr algn="l">
              <a:lnSpc>
                <a:spcPct val="120000"/>
              </a:lnSpc>
              <a:spcBef>
                <a:spcPts val="0"/>
              </a:spcBef>
            </a:pPr>
            <a:r>
              <a:rPr lang="en-US" sz="5600" dirty="0">
                <a:latin typeface="Arial" panose="020B0604020202020204" pitchFamily="34" charset="0"/>
              </a:rPr>
              <a:t>Proposed Budget and Dues Structure</a:t>
            </a:r>
          </a:p>
          <a:p>
            <a:pPr algn="l">
              <a:lnSpc>
                <a:spcPct val="120000"/>
              </a:lnSpc>
              <a:spcBef>
                <a:spcPts val="0"/>
              </a:spcBef>
            </a:pPr>
            <a:r>
              <a:rPr lang="en-US" sz="5600" dirty="0">
                <a:latin typeface="Arial" panose="020B0604020202020204" pitchFamily="34" charset="0"/>
              </a:rPr>
              <a:t> </a:t>
            </a:r>
          </a:p>
          <a:p>
            <a:pPr algn="l">
              <a:lnSpc>
                <a:spcPct val="120000"/>
              </a:lnSpc>
              <a:spcBef>
                <a:spcPts val="0"/>
              </a:spcBef>
            </a:pPr>
            <a:r>
              <a:rPr lang="en-US" sz="5600" dirty="0">
                <a:latin typeface="Arial" panose="020B0604020202020204" pitchFamily="34" charset="0"/>
              </a:rPr>
              <a:t>Planned Community Act and Amended Covenants</a:t>
            </a:r>
          </a:p>
          <a:p>
            <a:pPr algn="l">
              <a:lnSpc>
                <a:spcPct val="120000"/>
              </a:lnSpc>
              <a:spcBef>
                <a:spcPts val="0"/>
              </a:spcBef>
            </a:pPr>
            <a:r>
              <a:rPr lang="en-US" sz="5600" dirty="0">
                <a:latin typeface="Arial" panose="020B0604020202020204" pitchFamily="34" charset="0"/>
              </a:rPr>
              <a:t> </a:t>
            </a:r>
          </a:p>
          <a:p>
            <a:pPr algn="l">
              <a:lnSpc>
                <a:spcPct val="120000"/>
              </a:lnSpc>
              <a:spcBef>
                <a:spcPts val="0"/>
              </a:spcBef>
            </a:pPr>
            <a:r>
              <a:rPr lang="en-US" sz="5600" dirty="0">
                <a:latin typeface="Arial" panose="020B0604020202020204" pitchFamily="34" charset="0"/>
              </a:rPr>
              <a:t>MIPOA By-Laws</a:t>
            </a:r>
          </a:p>
          <a:p>
            <a:pPr algn="l">
              <a:lnSpc>
                <a:spcPct val="120000"/>
              </a:lnSpc>
              <a:spcBef>
                <a:spcPts val="0"/>
              </a:spcBef>
            </a:pPr>
            <a:r>
              <a:rPr lang="en-US" sz="5600" dirty="0">
                <a:latin typeface="Arial" panose="020B0604020202020204" pitchFamily="34" charset="0"/>
              </a:rPr>
              <a:t> </a:t>
            </a:r>
          </a:p>
          <a:p>
            <a:pPr algn="l">
              <a:lnSpc>
                <a:spcPct val="120000"/>
              </a:lnSpc>
              <a:spcBef>
                <a:spcPts val="0"/>
              </a:spcBef>
            </a:pPr>
            <a:r>
              <a:rPr lang="en-US" sz="5600" dirty="0">
                <a:latin typeface="Arial" panose="020B0604020202020204" pitchFamily="34" charset="0"/>
              </a:rPr>
              <a:t>Voting Process and Timing</a:t>
            </a:r>
          </a:p>
          <a:p>
            <a:pPr algn="l">
              <a:lnSpc>
                <a:spcPct val="120000"/>
              </a:lnSpc>
              <a:spcBef>
                <a:spcPts val="0"/>
              </a:spcBef>
            </a:pPr>
            <a:r>
              <a:rPr lang="en-US" sz="5600" dirty="0">
                <a:latin typeface="Arial" panose="020B0604020202020204" pitchFamily="34" charset="0"/>
              </a:rPr>
              <a:t> </a:t>
            </a:r>
          </a:p>
          <a:p>
            <a:pPr algn="l">
              <a:lnSpc>
                <a:spcPct val="120000"/>
              </a:lnSpc>
              <a:spcBef>
                <a:spcPts val="0"/>
              </a:spcBef>
            </a:pPr>
            <a:r>
              <a:rPr lang="en-US" sz="5600" dirty="0">
                <a:latin typeface="Arial" panose="020B0604020202020204" pitchFamily="34" charset="0"/>
              </a:rPr>
              <a:t>Comments and Questions</a:t>
            </a:r>
          </a:p>
          <a:p>
            <a:pPr algn="l"/>
            <a:endParaRPr lang="en-US" sz="20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2</a:t>
            </a:fld>
            <a:endParaRPr lang="en-US"/>
          </a:p>
        </p:txBody>
      </p:sp>
    </p:spTree>
    <p:extLst>
      <p:ext uri="{BB962C8B-B14F-4D97-AF65-F5344CB8AC3E}">
        <p14:creationId xmlns:p14="http://schemas.microsoft.com/office/powerpoint/2010/main" val="1828393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285" y="1493728"/>
            <a:ext cx="7772400" cy="631825"/>
          </a:xfrm>
        </p:spPr>
        <p:txBody>
          <a:bodyPr>
            <a:normAutofit/>
          </a:bodyPr>
          <a:lstStyle/>
          <a:p>
            <a:r>
              <a:rPr lang="en-US" sz="3600" dirty="0" smtClean="0">
                <a:solidFill>
                  <a:schemeClr val="accent1"/>
                </a:solidFill>
              </a:rPr>
              <a:t>General Parameters of the Agreement</a:t>
            </a:r>
            <a:endParaRPr lang="en-US" sz="3600" dirty="0">
              <a:solidFill>
                <a:schemeClr val="accent1"/>
              </a:solidFill>
            </a:endParaRPr>
          </a:p>
        </p:txBody>
      </p:sp>
      <p:sp>
        <p:nvSpPr>
          <p:cNvPr id="3" name="Subtitle 2"/>
          <p:cNvSpPr>
            <a:spLocks noGrp="1"/>
          </p:cNvSpPr>
          <p:nvPr>
            <p:ph type="subTitle" idx="1"/>
          </p:nvPr>
        </p:nvSpPr>
        <p:spPr>
          <a:xfrm>
            <a:off x="519831" y="2322838"/>
            <a:ext cx="8279704" cy="4309693"/>
          </a:xfrm>
        </p:spPr>
        <p:txBody>
          <a:bodyPr>
            <a:normAutofit/>
          </a:bodyPr>
          <a:lstStyle/>
          <a:p>
            <a:pPr algn="l">
              <a:lnSpc>
                <a:spcPct val="120000"/>
              </a:lnSpc>
              <a:spcBef>
                <a:spcPts val="0"/>
              </a:spcBef>
            </a:pPr>
            <a:r>
              <a:rPr lang="en-US" sz="1600" dirty="0">
                <a:latin typeface="Arial" panose="020B0604020202020204" pitchFamily="34" charset="0"/>
              </a:rPr>
              <a:t>Settlement agreement </a:t>
            </a:r>
            <a:r>
              <a:rPr lang="en-US" sz="1600" dirty="0" smtClean="0">
                <a:latin typeface="Arial" panose="020B0604020202020204" pitchFamily="34" charset="0"/>
              </a:rPr>
              <a:t>takes effect </a:t>
            </a:r>
            <a:r>
              <a:rPr lang="en-US" sz="1600" dirty="0">
                <a:latin typeface="Arial" panose="020B0604020202020204" pitchFamily="34" charset="0"/>
              </a:rPr>
              <a:t>when owners of 67% of the lots on Middle Island vote to approve new covenants and to bring Middle Island under the North Carolina Planned Community Act (PCA). </a:t>
            </a:r>
          </a:p>
          <a:p>
            <a:pPr algn="l">
              <a:lnSpc>
                <a:spcPct val="120000"/>
              </a:lnSpc>
              <a:spcBef>
                <a:spcPts val="0"/>
              </a:spcBef>
            </a:pPr>
            <a:endParaRPr lang="en-US" sz="1600" dirty="0">
              <a:latin typeface="Arial" panose="020B0604020202020204" pitchFamily="34" charset="0"/>
            </a:endParaRPr>
          </a:p>
          <a:p>
            <a:pPr algn="l">
              <a:lnSpc>
                <a:spcPct val="120000"/>
              </a:lnSpc>
              <a:spcBef>
                <a:spcPts val="0"/>
              </a:spcBef>
            </a:pPr>
            <a:r>
              <a:rPr lang="en-US" sz="1600" dirty="0">
                <a:latin typeface="Arial" panose="020B0604020202020204" pitchFamily="34" charset="0"/>
              </a:rPr>
              <a:t>MIP LLC </a:t>
            </a:r>
            <a:r>
              <a:rPr lang="en-US" sz="1600" dirty="0" smtClean="0">
                <a:latin typeface="Arial" panose="020B0604020202020204" pitchFamily="34" charset="0"/>
              </a:rPr>
              <a:t>will </a:t>
            </a:r>
            <a:r>
              <a:rPr lang="en-US" sz="1600" dirty="0">
                <a:latin typeface="Arial" panose="020B0604020202020204" pitchFamily="34" charset="0"/>
              </a:rPr>
              <a:t>convey </a:t>
            </a:r>
            <a:r>
              <a:rPr lang="en-US" sz="1600" dirty="0" smtClean="0">
                <a:latin typeface="Arial" panose="020B0604020202020204" pitchFamily="34" charset="0"/>
              </a:rPr>
              <a:t>specific common </a:t>
            </a:r>
            <a:r>
              <a:rPr lang="en-US" sz="1600" dirty="0">
                <a:latin typeface="Arial" panose="020B0604020202020204" pitchFamily="34" charset="0"/>
              </a:rPr>
              <a:t>assets and amenities to the property </a:t>
            </a:r>
            <a:r>
              <a:rPr lang="en-US" sz="1600" dirty="0" smtClean="0">
                <a:latin typeface="Arial" panose="020B0604020202020204" pitchFamily="34" charset="0"/>
              </a:rPr>
              <a:t>owners</a:t>
            </a:r>
          </a:p>
          <a:p>
            <a:pPr algn="l">
              <a:lnSpc>
                <a:spcPct val="120000"/>
              </a:lnSpc>
              <a:spcBef>
                <a:spcPts val="0"/>
              </a:spcBef>
            </a:pPr>
            <a:endParaRPr lang="en-US" sz="1600" dirty="0">
              <a:latin typeface="Arial" panose="020B0604020202020204" pitchFamily="34" charset="0"/>
            </a:endParaRPr>
          </a:p>
          <a:p>
            <a:pPr algn="l">
              <a:lnSpc>
                <a:spcPct val="120000"/>
              </a:lnSpc>
              <a:spcBef>
                <a:spcPts val="0"/>
              </a:spcBef>
            </a:pPr>
            <a:r>
              <a:rPr lang="en-US" sz="1600" dirty="0" smtClean="0">
                <a:latin typeface="Arial" panose="020B0604020202020204" pitchFamily="34" charset="0"/>
              </a:rPr>
              <a:t>MIP LLC will provide a </a:t>
            </a:r>
            <a:r>
              <a:rPr lang="en-US" sz="1600" dirty="0">
                <a:latin typeface="Arial" panose="020B0604020202020204" pitchFamily="34" charset="0"/>
              </a:rPr>
              <a:t>payment of $608,000 that will be used for immediate improvements to the roads and other assets and for initial funding for our capital </a:t>
            </a:r>
            <a:r>
              <a:rPr lang="en-US" sz="1600" dirty="0" smtClean="0">
                <a:latin typeface="Arial" panose="020B0604020202020204" pitchFamily="34" charset="0"/>
              </a:rPr>
              <a:t>reserves</a:t>
            </a:r>
            <a:endParaRPr lang="en-US" sz="1600" dirty="0">
              <a:latin typeface="Arial" panose="020B0604020202020204" pitchFamily="34" charset="0"/>
            </a:endParaRPr>
          </a:p>
          <a:p>
            <a:pPr algn="l">
              <a:lnSpc>
                <a:spcPct val="120000"/>
              </a:lnSpc>
              <a:spcBef>
                <a:spcPts val="0"/>
              </a:spcBef>
            </a:pPr>
            <a:endParaRPr lang="en-US" sz="1600" dirty="0">
              <a:latin typeface="Arial" panose="020B0604020202020204" pitchFamily="34" charset="0"/>
            </a:endParaRPr>
          </a:p>
          <a:p>
            <a:pPr algn="l">
              <a:lnSpc>
                <a:spcPct val="120000"/>
              </a:lnSpc>
              <a:spcBef>
                <a:spcPts val="0"/>
              </a:spcBef>
            </a:pPr>
            <a:r>
              <a:rPr lang="en-US" sz="1600" dirty="0">
                <a:latin typeface="Arial" panose="020B0604020202020204" pitchFamily="34" charset="0"/>
              </a:rPr>
              <a:t>Before closing, MIP LLC will replace the Bald Head Creek dock, repair its bulkhead, and install new aluminum gangways there and at the Cape Creek dock </a:t>
            </a:r>
          </a:p>
          <a:p>
            <a:pPr algn="l">
              <a:lnSpc>
                <a:spcPct val="120000"/>
              </a:lnSpc>
              <a:spcBef>
                <a:spcPts val="0"/>
              </a:spcBef>
            </a:pPr>
            <a:endParaRPr lang="en-US" sz="1600" dirty="0">
              <a:latin typeface="Arial" panose="020B0604020202020204" pitchFamily="34" charset="0"/>
            </a:endParaRPr>
          </a:p>
          <a:p>
            <a:pPr algn="l">
              <a:lnSpc>
                <a:spcPct val="120000"/>
              </a:lnSpc>
              <a:spcBef>
                <a:spcPts val="0"/>
              </a:spcBef>
            </a:pPr>
            <a:r>
              <a:rPr lang="en-US" sz="1600" dirty="0" smtClean="0">
                <a:latin typeface="Arial" panose="020B0604020202020204" pitchFamily="34" charset="0"/>
              </a:rPr>
              <a:t>MIPOA will assume responsibility for the assets and amenities</a:t>
            </a:r>
            <a:endParaRPr lang="en-US" sz="1600" dirty="0">
              <a:latin typeface="Arial" panose="020B0604020202020204" pitchFamily="34" charset="0"/>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3</a:t>
            </a:fld>
            <a:endParaRPr lang="en-US"/>
          </a:p>
        </p:txBody>
      </p:sp>
    </p:spTree>
    <p:extLst>
      <p:ext uri="{BB962C8B-B14F-4D97-AF65-F5344CB8AC3E}">
        <p14:creationId xmlns:p14="http://schemas.microsoft.com/office/powerpoint/2010/main" val="360228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3728"/>
            <a:ext cx="7772400" cy="631825"/>
          </a:xfrm>
        </p:spPr>
        <p:txBody>
          <a:bodyPr>
            <a:normAutofit/>
          </a:bodyPr>
          <a:lstStyle/>
          <a:p>
            <a:r>
              <a:rPr lang="en-US" sz="3600" dirty="0" smtClean="0">
                <a:solidFill>
                  <a:schemeClr val="accent1"/>
                </a:solidFill>
              </a:rPr>
              <a:t>Assets That Will Be Transferred to MIPOA</a:t>
            </a:r>
            <a:endParaRPr lang="en-US" sz="3600" dirty="0">
              <a:solidFill>
                <a:schemeClr val="accent1"/>
              </a:solidFill>
            </a:endParaRPr>
          </a:p>
        </p:txBody>
      </p:sp>
      <p:sp>
        <p:nvSpPr>
          <p:cNvPr id="3" name="Subtitle 2"/>
          <p:cNvSpPr>
            <a:spLocks noGrp="1"/>
          </p:cNvSpPr>
          <p:nvPr>
            <p:ph type="subTitle" idx="1"/>
          </p:nvPr>
        </p:nvSpPr>
        <p:spPr>
          <a:xfrm>
            <a:off x="685801" y="2322839"/>
            <a:ext cx="8032314" cy="4209484"/>
          </a:xfrm>
        </p:spPr>
        <p:txBody>
          <a:bodyPr>
            <a:noAutofit/>
          </a:bodyPr>
          <a:lstStyle/>
          <a:p>
            <a:pPr marL="285750" indent="-285750" algn="l">
              <a:lnSpc>
                <a:spcPct val="120000"/>
              </a:lnSpc>
              <a:spcBef>
                <a:spcPts val="0"/>
              </a:spcBef>
              <a:spcAft>
                <a:spcPts val="1200"/>
              </a:spcAft>
              <a:buFont typeface="Arial" panose="020B0604020202020204" pitchFamily="34" charset="0"/>
              <a:buChar char="•"/>
            </a:pPr>
            <a:r>
              <a:rPr lang="en-US" sz="1800" dirty="0">
                <a:latin typeface="Arial" panose="020B0604020202020204" pitchFamily="34" charset="0"/>
              </a:rPr>
              <a:t>East Beach Drive and the gravel roads, with rights of way and </a:t>
            </a:r>
            <a:r>
              <a:rPr lang="en-US" sz="1800" dirty="0" smtClean="0">
                <a:latin typeface="Arial" panose="020B0604020202020204" pitchFamily="34" charset="0"/>
              </a:rPr>
              <a:t>easements</a:t>
            </a:r>
            <a:endParaRPr lang="en-US" sz="1800" dirty="0">
              <a:latin typeface="Arial" panose="020B0604020202020204" pitchFamily="34" charset="0"/>
            </a:endParaRPr>
          </a:p>
          <a:p>
            <a:pPr marL="285750" indent="-285750" algn="l">
              <a:lnSpc>
                <a:spcPct val="120000"/>
              </a:lnSpc>
              <a:spcBef>
                <a:spcPts val="0"/>
              </a:spcBef>
              <a:spcAft>
                <a:spcPts val="1200"/>
              </a:spcAft>
              <a:buFont typeface="Arial" panose="020B0604020202020204" pitchFamily="34" charset="0"/>
              <a:buChar char="•"/>
            </a:pPr>
            <a:r>
              <a:rPr lang="en-US" sz="1800" dirty="0">
                <a:latin typeface="Arial" panose="020B0604020202020204" pitchFamily="34" charset="0"/>
              </a:rPr>
              <a:t>Middle Island Beach access, parking lot and overflow parking areas south and west of the tennis </a:t>
            </a:r>
            <a:r>
              <a:rPr lang="en-US" sz="1800" dirty="0" smtClean="0">
                <a:latin typeface="Arial" panose="020B0604020202020204" pitchFamily="34" charset="0"/>
              </a:rPr>
              <a:t>court</a:t>
            </a:r>
            <a:endParaRPr lang="en-US" sz="1800" dirty="0">
              <a:latin typeface="Arial" panose="020B0604020202020204" pitchFamily="34" charset="0"/>
            </a:endParaRPr>
          </a:p>
          <a:p>
            <a:pPr marL="285750" indent="-285750" algn="l">
              <a:lnSpc>
                <a:spcPct val="120000"/>
              </a:lnSpc>
              <a:spcBef>
                <a:spcPts val="0"/>
              </a:spcBef>
              <a:spcAft>
                <a:spcPts val="1200"/>
              </a:spcAft>
              <a:buFont typeface="Arial" panose="020B0604020202020204" pitchFamily="34" charset="0"/>
              <a:buChar char="•"/>
            </a:pPr>
            <a:r>
              <a:rPr lang="en-US" sz="1800" dirty="0">
                <a:latin typeface="Arial" panose="020B0604020202020204" pitchFamily="34" charset="0"/>
              </a:rPr>
              <a:t>The marina on Cape </a:t>
            </a:r>
            <a:r>
              <a:rPr lang="en-US" sz="1800" dirty="0" smtClean="0">
                <a:latin typeface="Arial" panose="020B0604020202020204" pitchFamily="34" charset="0"/>
              </a:rPr>
              <a:t>Creek</a:t>
            </a:r>
            <a:endParaRPr lang="en-US" sz="1800" dirty="0">
              <a:latin typeface="Arial" panose="020B0604020202020204" pitchFamily="34" charset="0"/>
            </a:endParaRPr>
          </a:p>
          <a:p>
            <a:pPr marL="285750" indent="-285750" algn="l">
              <a:lnSpc>
                <a:spcPct val="120000"/>
              </a:lnSpc>
              <a:spcBef>
                <a:spcPts val="0"/>
              </a:spcBef>
              <a:spcAft>
                <a:spcPts val="1200"/>
              </a:spcAft>
              <a:buFont typeface="Arial" panose="020B0604020202020204" pitchFamily="34" charset="0"/>
              <a:buChar char="•"/>
            </a:pPr>
            <a:r>
              <a:rPr lang="en-US" sz="1800" dirty="0">
                <a:latin typeface="Arial" panose="020B0604020202020204" pitchFamily="34" charset="0"/>
              </a:rPr>
              <a:t>The two Bald Head Creek </a:t>
            </a:r>
            <a:r>
              <a:rPr lang="en-US" sz="1800" dirty="0" smtClean="0">
                <a:latin typeface="Arial" panose="020B0604020202020204" pitchFamily="34" charset="0"/>
              </a:rPr>
              <a:t>docks</a:t>
            </a:r>
            <a:endParaRPr lang="en-US" sz="1800" dirty="0">
              <a:latin typeface="Arial" panose="020B0604020202020204" pitchFamily="34" charset="0"/>
            </a:endParaRPr>
          </a:p>
          <a:p>
            <a:pPr marL="285750" indent="-285750" algn="l">
              <a:lnSpc>
                <a:spcPct val="120000"/>
              </a:lnSpc>
              <a:spcBef>
                <a:spcPts val="0"/>
              </a:spcBef>
              <a:spcAft>
                <a:spcPts val="1200"/>
              </a:spcAft>
              <a:buFont typeface="Arial" panose="020B0604020202020204" pitchFamily="34" charset="0"/>
              <a:buChar char="•"/>
            </a:pPr>
            <a:r>
              <a:rPr lang="en-US" sz="1800" dirty="0">
                <a:latin typeface="Arial" panose="020B0604020202020204" pitchFamily="34" charset="0"/>
              </a:rPr>
              <a:t>The truck, tractor, equipment and leasehold interest in the maintenance </a:t>
            </a:r>
            <a:r>
              <a:rPr lang="en-US" sz="1800" dirty="0" smtClean="0">
                <a:latin typeface="Arial" panose="020B0604020202020204" pitchFamily="34" charset="0"/>
              </a:rPr>
              <a:t>building</a:t>
            </a:r>
            <a:endParaRPr lang="en-US" sz="1800" dirty="0">
              <a:latin typeface="Arial" panose="020B0604020202020204" pitchFamily="34" charset="0"/>
            </a:endParaRPr>
          </a:p>
          <a:p>
            <a:pPr marL="285750" indent="-285750" algn="l">
              <a:lnSpc>
                <a:spcPct val="120000"/>
              </a:lnSpc>
              <a:spcBef>
                <a:spcPts val="0"/>
              </a:spcBef>
              <a:spcAft>
                <a:spcPts val="1200"/>
              </a:spcAft>
              <a:buFont typeface="Arial" panose="020B0604020202020204" pitchFamily="34" charset="0"/>
              <a:buChar char="•"/>
            </a:pPr>
            <a:r>
              <a:rPr lang="en-US" sz="1800" dirty="0">
                <a:latin typeface="Arial" panose="020B0604020202020204" pitchFamily="34" charset="0"/>
              </a:rPr>
              <a:t>The triangle lot at the entrance to Middle Island on East Beach Drive where the Middle Island sign is located</a:t>
            </a:r>
            <a:r>
              <a:rPr lang="en-US" sz="1800" dirty="0" smtClean="0">
                <a:latin typeface="Arial" panose="020B0604020202020204" pitchFamily="34" charset="0"/>
              </a:rPr>
              <a:t>.</a:t>
            </a:r>
            <a:endParaRPr lang="en-US" sz="1800" dirty="0">
              <a:latin typeface="Arial" panose="020B0604020202020204" pitchFamily="34" charset="0"/>
            </a:endParaRPr>
          </a:p>
          <a:p>
            <a:pPr marL="285750" indent="-285750" algn="l">
              <a:lnSpc>
                <a:spcPct val="120000"/>
              </a:lnSpc>
              <a:spcBef>
                <a:spcPts val="0"/>
              </a:spcBef>
              <a:spcAft>
                <a:spcPts val="1200"/>
              </a:spcAft>
              <a:buFont typeface="Arial" panose="020B0604020202020204" pitchFamily="34" charset="0"/>
              <a:buChar char="•"/>
            </a:pPr>
            <a:r>
              <a:rPr lang="en-US" sz="1800" dirty="0">
                <a:latin typeface="Arial" panose="020B0604020202020204" pitchFamily="34" charset="0"/>
              </a:rPr>
              <a:t>The undeveloped areas on the marsh known as Reserve Areas 4 &amp; 5. </a:t>
            </a:r>
            <a:endParaRPr lang="en-US" sz="18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4</a:t>
            </a:fld>
            <a:endParaRPr lang="en-US"/>
          </a:p>
        </p:txBody>
      </p:sp>
    </p:spTree>
    <p:extLst>
      <p:ext uri="{BB962C8B-B14F-4D97-AF65-F5344CB8AC3E}">
        <p14:creationId xmlns:p14="http://schemas.microsoft.com/office/powerpoint/2010/main" val="1338332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811" y="1296444"/>
            <a:ext cx="7772400" cy="631825"/>
          </a:xfrm>
        </p:spPr>
        <p:txBody>
          <a:bodyPr>
            <a:normAutofit/>
          </a:bodyPr>
          <a:lstStyle/>
          <a:p>
            <a:r>
              <a:rPr lang="en-US" sz="3600" dirty="0" smtClean="0">
                <a:solidFill>
                  <a:schemeClr val="accent1"/>
                </a:solidFill>
              </a:rPr>
              <a:t>Future Decisions</a:t>
            </a:r>
            <a:endParaRPr lang="en-US" sz="3600" dirty="0">
              <a:solidFill>
                <a:schemeClr val="accent1"/>
              </a:solidFill>
            </a:endParaRPr>
          </a:p>
        </p:txBody>
      </p:sp>
      <p:sp>
        <p:nvSpPr>
          <p:cNvPr id="3" name="Subtitle 2"/>
          <p:cNvSpPr>
            <a:spLocks noGrp="1"/>
          </p:cNvSpPr>
          <p:nvPr>
            <p:ph type="subTitle" idx="1"/>
          </p:nvPr>
        </p:nvSpPr>
        <p:spPr>
          <a:xfrm>
            <a:off x="501041" y="2104374"/>
            <a:ext cx="8298493" cy="4528158"/>
          </a:xfrm>
        </p:spPr>
        <p:txBody>
          <a:bodyPr>
            <a:noAutofit/>
          </a:bodyPr>
          <a:lstStyle/>
          <a:p>
            <a:pPr algn="l">
              <a:lnSpc>
                <a:spcPct val="120000"/>
              </a:lnSpc>
              <a:spcBef>
                <a:spcPts val="0"/>
              </a:spcBef>
            </a:pPr>
            <a:r>
              <a:rPr lang="en-US" sz="1400" b="1" dirty="0">
                <a:latin typeface="Arial" panose="020B0604020202020204" pitchFamily="34" charset="0"/>
              </a:rPr>
              <a:t>Racquet and Swim Club </a:t>
            </a:r>
            <a:endParaRPr lang="en-US" sz="1400" b="1" dirty="0" smtClean="0">
              <a:latin typeface="Arial" panose="020B0604020202020204" pitchFamily="34" charset="0"/>
            </a:endParaRPr>
          </a:p>
          <a:p>
            <a:pPr algn="l">
              <a:lnSpc>
                <a:spcPct val="120000"/>
              </a:lnSpc>
              <a:spcBef>
                <a:spcPts val="0"/>
              </a:spcBef>
            </a:pPr>
            <a:endParaRPr lang="en-US" sz="1400" dirty="0" smtClean="0">
              <a:latin typeface="Arial" panose="020B0604020202020204" pitchFamily="34" charset="0"/>
            </a:endParaRPr>
          </a:p>
          <a:p>
            <a:pPr algn="l">
              <a:lnSpc>
                <a:spcPct val="120000"/>
              </a:lnSpc>
              <a:spcBef>
                <a:spcPts val="0"/>
              </a:spcBef>
            </a:pPr>
            <a:r>
              <a:rPr lang="en-US" sz="1400" dirty="0" smtClean="0">
                <a:latin typeface="Arial" panose="020B0604020202020204" pitchFamily="34" charset="0"/>
              </a:rPr>
              <a:t>The </a:t>
            </a:r>
            <a:r>
              <a:rPr lang="en-US" sz="1400" dirty="0">
                <a:latin typeface="Arial" panose="020B0604020202020204" pitchFamily="34" charset="0"/>
              </a:rPr>
              <a:t>agreement does not transfer the Racquet and Swim </a:t>
            </a:r>
            <a:r>
              <a:rPr lang="en-US" sz="1400" dirty="0" smtClean="0">
                <a:latin typeface="Arial" panose="020B0604020202020204" pitchFamily="34" charset="0"/>
              </a:rPr>
              <a:t>Club.  Young Entities may:  </a:t>
            </a:r>
            <a:endParaRPr lang="en-US" sz="1400" dirty="0">
              <a:latin typeface="Arial" panose="020B0604020202020204" pitchFamily="34" charset="0"/>
            </a:endParaRPr>
          </a:p>
          <a:p>
            <a:pPr algn="l">
              <a:lnSpc>
                <a:spcPct val="120000"/>
              </a:lnSpc>
              <a:spcBef>
                <a:spcPts val="0"/>
              </a:spcBef>
            </a:pPr>
            <a:endParaRPr lang="en-US" sz="1400" dirty="0">
              <a:latin typeface="Arial" panose="020B0604020202020204" pitchFamily="34" charset="0"/>
            </a:endParaRPr>
          </a:p>
          <a:p>
            <a:pPr marL="685800" indent="-685800" algn="l">
              <a:lnSpc>
                <a:spcPct val="120000"/>
              </a:lnSpc>
              <a:spcBef>
                <a:spcPts val="0"/>
              </a:spcBef>
              <a:buFont typeface="Wingdings" panose="05000000000000000000" pitchFamily="2" charset="2"/>
              <a:buChar char="q"/>
            </a:pPr>
            <a:r>
              <a:rPr lang="en-US" sz="1400" dirty="0" smtClean="0">
                <a:latin typeface="Arial" panose="020B0604020202020204" pitchFamily="34" charset="0"/>
              </a:rPr>
              <a:t>Continue </a:t>
            </a:r>
            <a:r>
              <a:rPr lang="en-US" sz="1400" dirty="0">
                <a:latin typeface="Arial" panose="020B0604020202020204" pitchFamily="34" charset="0"/>
              </a:rPr>
              <a:t>to operate the club under the current arrangement.</a:t>
            </a:r>
          </a:p>
          <a:p>
            <a:pPr marL="685800" indent="-685800" algn="l">
              <a:lnSpc>
                <a:spcPct val="120000"/>
              </a:lnSpc>
              <a:spcBef>
                <a:spcPts val="0"/>
              </a:spcBef>
              <a:buFont typeface="Wingdings" panose="05000000000000000000" pitchFamily="2" charset="2"/>
              <a:buChar char="q"/>
            </a:pPr>
            <a:endParaRPr lang="en-US" sz="800" dirty="0">
              <a:latin typeface="Arial" panose="020B0604020202020204" pitchFamily="34" charset="0"/>
            </a:endParaRPr>
          </a:p>
          <a:p>
            <a:pPr marL="685800" indent="-685800" algn="l">
              <a:lnSpc>
                <a:spcPct val="120000"/>
              </a:lnSpc>
              <a:spcBef>
                <a:spcPts val="0"/>
              </a:spcBef>
              <a:buFont typeface="Wingdings" panose="05000000000000000000" pitchFamily="2" charset="2"/>
              <a:buChar char="q"/>
            </a:pPr>
            <a:r>
              <a:rPr lang="en-US" sz="1400" dirty="0">
                <a:latin typeface="Arial" panose="020B0604020202020204" pitchFamily="34" charset="0"/>
              </a:rPr>
              <a:t>Transfer the club to a group of interested property owners who agree to maintain it as a racquet and swim club predominantly for the benefit of Middle Island residents.</a:t>
            </a:r>
          </a:p>
          <a:p>
            <a:pPr marL="685800" indent="-685800" algn="l">
              <a:lnSpc>
                <a:spcPct val="120000"/>
              </a:lnSpc>
              <a:spcBef>
                <a:spcPts val="0"/>
              </a:spcBef>
              <a:buFont typeface="Wingdings" panose="05000000000000000000" pitchFamily="2" charset="2"/>
              <a:buChar char="q"/>
            </a:pPr>
            <a:endParaRPr lang="en-US" sz="800" dirty="0">
              <a:latin typeface="Arial" panose="020B0604020202020204" pitchFamily="34" charset="0"/>
            </a:endParaRPr>
          </a:p>
          <a:p>
            <a:pPr marL="685800" indent="-685800" algn="l">
              <a:lnSpc>
                <a:spcPct val="120000"/>
              </a:lnSpc>
              <a:spcBef>
                <a:spcPts val="0"/>
              </a:spcBef>
              <a:buFont typeface="Wingdings" panose="05000000000000000000" pitchFamily="2" charset="2"/>
              <a:buChar char="q"/>
            </a:pPr>
            <a:r>
              <a:rPr lang="en-US" sz="1400" dirty="0">
                <a:latin typeface="Arial" panose="020B0604020202020204" pitchFamily="34" charset="0"/>
              </a:rPr>
              <a:t>Permanently convert and sell the site as a single family residential lot, either alone or together with the lot just north of the Racquet and Swim Club.</a:t>
            </a:r>
          </a:p>
          <a:p>
            <a:pPr algn="l">
              <a:lnSpc>
                <a:spcPct val="120000"/>
              </a:lnSpc>
              <a:spcBef>
                <a:spcPts val="0"/>
              </a:spcBef>
            </a:pPr>
            <a:endParaRPr lang="en-US" sz="1400" dirty="0" smtClean="0">
              <a:latin typeface="Arial" panose="020B0604020202020204" pitchFamily="34" charset="0"/>
            </a:endParaRPr>
          </a:p>
          <a:p>
            <a:pPr algn="l">
              <a:lnSpc>
                <a:spcPct val="120000"/>
              </a:lnSpc>
              <a:spcBef>
                <a:spcPts val="0"/>
              </a:spcBef>
            </a:pPr>
            <a:r>
              <a:rPr lang="en-US" sz="1400" b="1" dirty="0" smtClean="0">
                <a:latin typeface="Arial" panose="020B0604020202020204" pitchFamily="34" charset="0"/>
              </a:rPr>
              <a:t>Middle Island Gate</a:t>
            </a:r>
          </a:p>
          <a:p>
            <a:pPr algn="l">
              <a:lnSpc>
                <a:spcPct val="120000"/>
              </a:lnSpc>
              <a:spcBef>
                <a:spcPts val="0"/>
              </a:spcBef>
            </a:pPr>
            <a:endParaRPr lang="en-US" sz="1400" dirty="0">
              <a:latin typeface="Arial" panose="020B0604020202020204" pitchFamily="34" charset="0"/>
            </a:endParaRPr>
          </a:p>
          <a:p>
            <a:pPr algn="l">
              <a:lnSpc>
                <a:spcPct val="120000"/>
              </a:lnSpc>
              <a:spcBef>
                <a:spcPts val="0"/>
              </a:spcBef>
            </a:pPr>
            <a:r>
              <a:rPr lang="en-US" sz="1400" dirty="0" smtClean="0">
                <a:latin typeface="Arial" panose="020B0604020202020204" pitchFamily="34" charset="0"/>
              </a:rPr>
              <a:t>All decisions about a </a:t>
            </a:r>
            <a:r>
              <a:rPr lang="en-US" sz="1400" dirty="0">
                <a:latin typeface="Arial" panose="020B0604020202020204" pitchFamily="34" charset="0"/>
              </a:rPr>
              <a:t>gate at the entrance to Middle Island </a:t>
            </a:r>
            <a:r>
              <a:rPr lang="en-US" sz="1400" dirty="0" smtClean="0">
                <a:latin typeface="Arial" panose="020B0604020202020204" pitchFamily="34" charset="0"/>
              </a:rPr>
              <a:t>have </a:t>
            </a:r>
            <a:r>
              <a:rPr lang="en-US" sz="1400" dirty="0">
                <a:latin typeface="Arial" panose="020B0604020202020204" pitchFamily="34" charset="0"/>
              </a:rPr>
              <a:t>been deferred for </a:t>
            </a:r>
            <a:r>
              <a:rPr lang="en-US" sz="1400" dirty="0" smtClean="0">
                <a:latin typeface="Arial" panose="020B0604020202020204" pitchFamily="34" charset="0"/>
              </a:rPr>
              <a:t>discussion following turnover of the roads.  The Board will fully explore different options and present its recommendations to the property owners for discussion. </a:t>
            </a:r>
            <a:endParaRPr lang="en-US" sz="5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5</a:t>
            </a:fld>
            <a:endParaRPr lang="en-US"/>
          </a:p>
        </p:txBody>
      </p:sp>
    </p:spTree>
    <p:extLst>
      <p:ext uri="{BB962C8B-B14F-4D97-AF65-F5344CB8AC3E}">
        <p14:creationId xmlns:p14="http://schemas.microsoft.com/office/powerpoint/2010/main" val="1572921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126" y="1421705"/>
            <a:ext cx="7772400" cy="982554"/>
          </a:xfrm>
        </p:spPr>
        <p:txBody>
          <a:bodyPr>
            <a:normAutofit fontScale="90000"/>
          </a:bodyPr>
          <a:lstStyle/>
          <a:p>
            <a:r>
              <a:rPr lang="en-US" sz="3600" dirty="0" smtClean="0">
                <a:solidFill>
                  <a:schemeClr val="accent1"/>
                </a:solidFill>
              </a:rPr>
              <a:t>How the Board Developed Cost Estimates to Guide Negotiations and Budgeting</a:t>
            </a:r>
            <a:endParaRPr lang="en-US" sz="3600" dirty="0">
              <a:solidFill>
                <a:schemeClr val="accent1"/>
              </a:solidFill>
            </a:endParaRPr>
          </a:p>
        </p:txBody>
      </p:sp>
      <p:sp>
        <p:nvSpPr>
          <p:cNvPr id="3" name="Subtitle 2"/>
          <p:cNvSpPr>
            <a:spLocks noGrp="1"/>
          </p:cNvSpPr>
          <p:nvPr>
            <p:ph type="subTitle" idx="1"/>
          </p:nvPr>
        </p:nvSpPr>
        <p:spPr>
          <a:xfrm>
            <a:off x="888826" y="2635990"/>
            <a:ext cx="7735343" cy="3645814"/>
          </a:xfrm>
        </p:spPr>
        <p:txBody>
          <a:bodyPr>
            <a:normAutofit fontScale="25000" lnSpcReduction="20000"/>
          </a:bodyPr>
          <a:lstStyle/>
          <a:p>
            <a:pPr algn="l">
              <a:lnSpc>
                <a:spcPct val="120000"/>
              </a:lnSpc>
              <a:spcBef>
                <a:spcPts val="0"/>
              </a:spcBef>
            </a:pPr>
            <a:r>
              <a:rPr lang="en-US" sz="5600" dirty="0">
                <a:latin typeface="Arial" panose="020B0604020202020204" pitchFamily="34" charset="0"/>
              </a:rPr>
              <a:t>MIPOA Board </a:t>
            </a:r>
            <a:r>
              <a:rPr lang="en-US" sz="5600" dirty="0" smtClean="0">
                <a:latin typeface="Arial" panose="020B0604020202020204" pitchFamily="34" charset="0"/>
              </a:rPr>
              <a:t>independently evaluated </a:t>
            </a:r>
            <a:r>
              <a:rPr lang="en-US" sz="5600" dirty="0">
                <a:latin typeface="Arial" panose="020B0604020202020204" pitchFamily="34" charset="0"/>
              </a:rPr>
              <a:t>the </a:t>
            </a:r>
            <a:r>
              <a:rPr lang="en-US" sz="5600" dirty="0" smtClean="0">
                <a:latin typeface="Arial" panose="020B0604020202020204" pitchFamily="34" charset="0"/>
              </a:rPr>
              <a:t>condition of the roads </a:t>
            </a:r>
            <a:r>
              <a:rPr lang="en-US" sz="5600" dirty="0">
                <a:latin typeface="Arial" panose="020B0604020202020204" pitchFamily="34" charset="0"/>
              </a:rPr>
              <a:t>and </a:t>
            </a:r>
            <a:r>
              <a:rPr lang="en-US" sz="5600" dirty="0" smtClean="0">
                <a:latin typeface="Arial" panose="020B0604020202020204" pitchFamily="34" charset="0"/>
              </a:rPr>
              <a:t>each of the other assets to determine the cost of immediate improvements, the annual cost to maintain the asset, and the useful life and replacement costs of each asset.  </a:t>
            </a:r>
          </a:p>
          <a:p>
            <a:pPr algn="l">
              <a:lnSpc>
                <a:spcPct val="120000"/>
              </a:lnSpc>
              <a:spcBef>
                <a:spcPts val="0"/>
              </a:spcBef>
            </a:pPr>
            <a:endParaRPr lang="en-US" sz="5600" dirty="0">
              <a:latin typeface="Arial" panose="020B0604020202020204" pitchFamily="34" charset="0"/>
            </a:endParaRPr>
          </a:p>
          <a:p>
            <a:pPr algn="l">
              <a:lnSpc>
                <a:spcPct val="120000"/>
              </a:lnSpc>
              <a:spcBef>
                <a:spcPts val="0"/>
              </a:spcBef>
            </a:pPr>
            <a:r>
              <a:rPr lang="en-US" sz="5600" dirty="0" smtClean="0">
                <a:latin typeface="Arial" panose="020B0604020202020204" pitchFamily="34" charset="0"/>
              </a:rPr>
              <a:t>These cost estimates were developed using bids from potential contractors, industry standard cost estimates, and information from other POAs and property management companies.</a:t>
            </a:r>
          </a:p>
          <a:p>
            <a:pPr algn="l">
              <a:lnSpc>
                <a:spcPct val="120000"/>
              </a:lnSpc>
              <a:spcBef>
                <a:spcPts val="0"/>
              </a:spcBef>
            </a:pPr>
            <a:endParaRPr lang="en-US" sz="5600" dirty="0">
              <a:latin typeface="Arial" panose="020B0604020202020204" pitchFamily="34" charset="0"/>
            </a:endParaRPr>
          </a:p>
          <a:p>
            <a:pPr algn="l">
              <a:lnSpc>
                <a:spcPct val="120000"/>
              </a:lnSpc>
              <a:spcBef>
                <a:spcPts val="0"/>
              </a:spcBef>
            </a:pPr>
            <a:r>
              <a:rPr lang="en-US" sz="5600" dirty="0" smtClean="0">
                <a:latin typeface="Arial" panose="020B0604020202020204" pitchFamily="34" charset="0"/>
              </a:rPr>
              <a:t>Negotiations with Young Entities resulted in agreement about:</a:t>
            </a:r>
          </a:p>
          <a:p>
            <a:pPr algn="l">
              <a:lnSpc>
                <a:spcPct val="120000"/>
              </a:lnSpc>
              <a:spcBef>
                <a:spcPts val="0"/>
              </a:spcBef>
            </a:pPr>
            <a:endParaRPr lang="en-US" sz="5600" dirty="0" smtClean="0">
              <a:latin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sz="5600" b="1" dirty="0" smtClean="0">
                <a:latin typeface="Arial" panose="020B0604020202020204" pitchFamily="34" charset="0"/>
              </a:rPr>
              <a:t>Immediate improvements </a:t>
            </a:r>
            <a:r>
              <a:rPr lang="en-US" sz="5600" dirty="0" smtClean="0">
                <a:latin typeface="Arial" panose="020B0604020202020204" pitchFamily="34" charset="0"/>
              </a:rPr>
              <a:t>that Young Entities would complete prior to turnover, such as replacement of the Bald Head Creek dock and repair of its bulkhead, and</a:t>
            </a:r>
          </a:p>
          <a:p>
            <a:pPr marL="231775" indent="-231775" algn="l">
              <a:lnSpc>
                <a:spcPct val="120000"/>
              </a:lnSpc>
              <a:spcBef>
                <a:spcPts val="0"/>
              </a:spcBef>
              <a:buFont typeface="Arial" panose="020B0604020202020204" pitchFamily="34" charset="0"/>
              <a:buChar char="•"/>
            </a:pPr>
            <a:r>
              <a:rPr lang="en-US" sz="5600" b="1" dirty="0" smtClean="0">
                <a:latin typeface="Arial" panose="020B0604020202020204" pitchFamily="34" charset="0"/>
              </a:rPr>
              <a:t>A transfer payment of $608,000 </a:t>
            </a:r>
            <a:r>
              <a:rPr lang="en-US" sz="5600" dirty="0" smtClean="0">
                <a:latin typeface="Arial" panose="020B0604020202020204" pitchFamily="34" charset="0"/>
              </a:rPr>
              <a:t>from Young Entities at the time of settlement that would fund:</a:t>
            </a:r>
          </a:p>
          <a:p>
            <a:pPr marL="688975" lvl="1" indent="-231775" algn="l">
              <a:lnSpc>
                <a:spcPct val="120000"/>
              </a:lnSpc>
              <a:spcBef>
                <a:spcPts val="0"/>
              </a:spcBef>
              <a:buFont typeface="Arial" panose="020B0604020202020204" pitchFamily="34" charset="0"/>
              <a:buChar char="•"/>
            </a:pPr>
            <a:r>
              <a:rPr lang="en-US" sz="5200" b="1" dirty="0" smtClean="0">
                <a:latin typeface="Arial" panose="020B0604020202020204" pitchFamily="34" charset="0"/>
              </a:rPr>
              <a:t>Major </a:t>
            </a:r>
            <a:r>
              <a:rPr lang="en-US" sz="5200" b="1" dirty="0">
                <a:latin typeface="Arial" panose="020B0604020202020204" pitchFamily="34" charset="0"/>
              </a:rPr>
              <a:t>improvements needed in 2015</a:t>
            </a:r>
            <a:r>
              <a:rPr lang="en-US" sz="5200" dirty="0" smtClean="0">
                <a:latin typeface="Arial" panose="020B0604020202020204" pitchFamily="34" charset="0"/>
              </a:rPr>
              <a:t>, </a:t>
            </a:r>
            <a:r>
              <a:rPr lang="en-US" sz="5200" dirty="0">
                <a:latin typeface="Arial" panose="020B0604020202020204" pitchFamily="34" charset="0"/>
              </a:rPr>
              <a:t>most notably the rebuilding of the gravel roads</a:t>
            </a:r>
          </a:p>
          <a:p>
            <a:pPr marL="688975" lvl="1" indent="-231775" algn="l">
              <a:lnSpc>
                <a:spcPct val="120000"/>
              </a:lnSpc>
              <a:spcBef>
                <a:spcPts val="0"/>
              </a:spcBef>
              <a:buFont typeface="Arial" panose="020B0604020202020204" pitchFamily="34" charset="0"/>
              <a:buChar char="•"/>
            </a:pPr>
            <a:r>
              <a:rPr lang="en-US" sz="5200" b="1" dirty="0">
                <a:latin typeface="Arial" panose="020B0604020202020204" pitchFamily="34" charset="0"/>
              </a:rPr>
              <a:t>Initial contributions to asset reserve funds </a:t>
            </a:r>
            <a:r>
              <a:rPr lang="en-US" sz="5200" dirty="0">
                <a:latin typeface="Arial" panose="020B0604020202020204" pitchFamily="34" charset="0"/>
              </a:rPr>
              <a:t>based on  the current condition of the asset, its remaining useful life, and its replacement cost.</a:t>
            </a:r>
          </a:p>
          <a:p>
            <a:pPr algn="l">
              <a:lnSpc>
                <a:spcPct val="120000"/>
              </a:lnSpc>
              <a:spcBef>
                <a:spcPts val="0"/>
              </a:spcBef>
            </a:pPr>
            <a:r>
              <a:rPr lang="en-US" sz="5600" dirty="0" smtClean="0">
                <a:latin typeface="Arial" panose="020B0604020202020204" pitchFamily="34" charset="0"/>
              </a:rPr>
              <a:t> </a:t>
            </a:r>
            <a:endParaRPr lang="en-US" sz="5600" dirty="0">
              <a:latin typeface="Arial" panose="020B0604020202020204" pitchFamily="34" charset="0"/>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6</a:t>
            </a:fld>
            <a:endParaRPr lang="en-US"/>
          </a:p>
        </p:txBody>
      </p:sp>
    </p:spTree>
    <p:extLst>
      <p:ext uri="{BB962C8B-B14F-4D97-AF65-F5344CB8AC3E}">
        <p14:creationId xmlns:p14="http://schemas.microsoft.com/office/powerpoint/2010/main" val="2667133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811" y="1296444"/>
            <a:ext cx="7772400" cy="631825"/>
          </a:xfrm>
        </p:spPr>
        <p:txBody>
          <a:bodyPr>
            <a:normAutofit/>
          </a:bodyPr>
          <a:lstStyle/>
          <a:p>
            <a:r>
              <a:rPr lang="en-US" sz="3600" dirty="0" smtClean="0">
                <a:solidFill>
                  <a:schemeClr val="accent1"/>
                </a:solidFill>
              </a:rPr>
              <a:t>The Proposed 2015 Budget</a:t>
            </a:r>
            <a:endParaRPr lang="en-US" sz="3600" dirty="0">
              <a:solidFill>
                <a:schemeClr val="accent1"/>
              </a:solidFill>
            </a:endParaRPr>
          </a:p>
        </p:txBody>
      </p:sp>
      <p:sp>
        <p:nvSpPr>
          <p:cNvPr id="3" name="Subtitle 2"/>
          <p:cNvSpPr>
            <a:spLocks noGrp="1"/>
          </p:cNvSpPr>
          <p:nvPr>
            <p:ph type="subTitle" idx="1"/>
          </p:nvPr>
        </p:nvSpPr>
        <p:spPr>
          <a:xfrm>
            <a:off x="704328" y="1928269"/>
            <a:ext cx="8176625" cy="4309693"/>
          </a:xfrm>
        </p:spPr>
        <p:txBody>
          <a:bodyPr>
            <a:normAutofit fontScale="25000" lnSpcReduction="20000"/>
          </a:bodyPr>
          <a:lstStyle/>
          <a:p>
            <a:pPr algn="l">
              <a:lnSpc>
                <a:spcPct val="120000"/>
              </a:lnSpc>
              <a:spcBef>
                <a:spcPts val="0"/>
              </a:spcBef>
            </a:pPr>
            <a:r>
              <a:rPr lang="en-US" sz="5600" dirty="0">
                <a:latin typeface="Arial" panose="020B0604020202020204" pitchFamily="34" charset="0"/>
              </a:rPr>
              <a:t>The Proposed Budget for 2015 </a:t>
            </a:r>
            <a:r>
              <a:rPr lang="en-US" sz="5600" dirty="0" smtClean="0">
                <a:latin typeface="Arial" panose="020B0604020202020204" pitchFamily="34" charset="0"/>
              </a:rPr>
              <a:t>is </a:t>
            </a:r>
            <a:r>
              <a:rPr lang="en-US" sz="5600" dirty="0">
                <a:latin typeface="Arial" panose="020B0604020202020204" pitchFamily="34" charset="0"/>
              </a:rPr>
              <a:t>based on </a:t>
            </a:r>
            <a:r>
              <a:rPr lang="en-US" sz="5600" dirty="0" smtClean="0">
                <a:latin typeface="Arial" panose="020B0604020202020204" pitchFamily="34" charset="0"/>
              </a:rPr>
              <a:t>the asset evaluations and cost estimates that guided negotiations.  This initial budget has two main components:</a:t>
            </a:r>
          </a:p>
          <a:p>
            <a:pPr algn="l">
              <a:lnSpc>
                <a:spcPct val="120000"/>
              </a:lnSpc>
              <a:spcBef>
                <a:spcPts val="0"/>
              </a:spcBef>
            </a:pPr>
            <a:endParaRPr lang="en-US" sz="5600" dirty="0">
              <a:latin typeface="Arial" panose="020B0604020202020204" pitchFamily="34" charset="0"/>
            </a:endParaRPr>
          </a:p>
          <a:p>
            <a:pPr algn="l">
              <a:lnSpc>
                <a:spcPct val="120000"/>
              </a:lnSpc>
              <a:spcBef>
                <a:spcPts val="0"/>
              </a:spcBef>
            </a:pPr>
            <a:r>
              <a:rPr lang="en-US" sz="5600" dirty="0" smtClean="0">
                <a:latin typeface="Arial" panose="020B0604020202020204" pitchFamily="34" charset="0"/>
              </a:rPr>
              <a:t>1)  A proposed allocation </a:t>
            </a:r>
            <a:r>
              <a:rPr lang="en-US" sz="5600" dirty="0">
                <a:latin typeface="Arial" panose="020B0604020202020204" pitchFamily="34" charset="0"/>
              </a:rPr>
              <a:t>of </a:t>
            </a:r>
            <a:r>
              <a:rPr lang="en-US" sz="5600" dirty="0" smtClean="0">
                <a:latin typeface="Arial" panose="020B0604020202020204" pitchFamily="34" charset="0"/>
              </a:rPr>
              <a:t>the $608,000 that Young Entities will transfer to MIPOA at settlement:</a:t>
            </a:r>
          </a:p>
          <a:p>
            <a:pPr algn="l">
              <a:lnSpc>
                <a:spcPct val="120000"/>
              </a:lnSpc>
              <a:spcBef>
                <a:spcPts val="0"/>
              </a:spcBef>
            </a:pPr>
            <a:endParaRPr lang="en-US" sz="5600" dirty="0" smtClean="0">
              <a:latin typeface="Arial" panose="020B0604020202020204" pitchFamily="34" charset="0"/>
            </a:endParaRPr>
          </a:p>
          <a:p>
            <a:pPr marL="685800" indent="-228600" algn="l">
              <a:lnSpc>
                <a:spcPct val="120000"/>
              </a:lnSpc>
              <a:spcBef>
                <a:spcPts val="0"/>
              </a:spcBef>
              <a:buFont typeface="Arial" panose="020B0604020202020204" pitchFamily="34" charset="0"/>
              <a:buChar char="•"/>
            </a:pPr>
            <a:r>
              <a:rPr lang="en-US" sz="5600" dirty="0" smtClean="0">
                <a:latin typeface="Arial" panose="020B0604020202020204" pitchFamily="34" charset="0"/>
              </a:rPr>
              <a:t>$473,085 </a:t>
            </a:r>
            <a:r>
              <a:rPr lang="en-US" sz="5600" dirty="0">
                <a:latin typeface="Arial" panose="020B0604020202020204" pitchFamily="34" charset="0"/>
              </a:rPr>
              <a:t>will be </a:t>
            </a:r>
            <a:r>
              <a:rPr lang="en-US" sz="5600" dirty="0" smtClean="0">
                <a:latin typeface="Arial" panose="020B0604020202020204" pitchFamily="34" charset="0"/>
              </a:rPr>
              <a:t>spent in 2015 to </a:t>
            </a:r>
            <a:r>
              <a:rPr lang="en-US" sz="5600" dirty="0">
                <a:latin typeface="Arial" panose="020B0604020202020204" pitchFamily="34" charset="0"/>
              </a:rPr>
              <a:t>bring the gravel road and other important assets to a state of reasonable </a:t>
            </a:r>
            <a:r>
              <a:rPr lang="en-US" sz="5600" dirty="0" smtClean="0">
                <a:latin typeface="Arial" panose="020B0604020202020204" pitchFamily="34" charset="0"/>
              </a:rPr>
              <a:t>repair, to pay the Association’s legal and settlement expenses, and to make minor initial equipment purchases.</a:t>
            </a:r>
          </a:p>
          <a:p>
            <a:pPr marL="685800" indent="-228600" algn="l">
              <a:lnSpc>
                <a:spcPct val="120000"/>
              </a:lnSpc>
              <a:spcBef>
                <a:spcPts val="0"/>
              </a:spcBef>
              <a:buFont typeface="Arial" panose="020B0604020202020204" pitchFamily="34" charset="0"/>
              <a:buChar char="•"/>
            </a:pPr>
            <a:r>
              <a:rPr lang="en-US" sz="5600" dirty="0" smtClean="0">
                <a:latin typeface="Arial" panose="020B0604020202020204" pitchFamily="34" charset="0"/>
              </a:rPr>
              <a:t>$</a:t>
            </a:r>
            <a:r>
              <a:rPr lang="en-US" sz="5600" dirty="0">
                <a:latin typeface="Arial" panose="020B0604020202020204" pitchFamily="34" charset="0"/>
              </a:rPr>
              <a:t>134,915 will be allocated </a:t>
            </a:r>
            <a:r>
              <a:rPr lang="en-US" sz="5600" dirty="0" smtClean="0">
                <a:latin typeface="Arial" panose="020B0604020202020204" pitchFamily="34" charset="0"/>
              </a:rPr>
              <a:t>to specific </a:t>
            </a:r>
            <a:r>
              <a:rPr lang="en-US" sz="5600" dirty="0">
                <a:latin typeface="Arial" panose="020B0604020202020204" pitchFamily="34" charset="0"/>
              </a:rPr>
              <a:t>reserve </a:t>
            </a:r>
            <a:r>
              <a:rPr lang="en-US" sz="5600" dirty="0" smtClean="0">
                <a:latin typeface="Arial" panose="020B0604020202020204" pitchFamily="34" charset="0"/>
              </a:rPr>
              <a:t>funds for </a:t>
            </a:r>
            <a:r>
              <a:rPr lang="en-US" sz="5600" dirty="0">
                <a:latin typeface="Arial" panose="020B0604020202020204" pitchFamily="34" charset="0"/>
              </a:rPr>
              <a:t>each </a:t>
            </a:r>
            <a:r>
              <a:rPr lang="en-US" sz="5600" dirty="0" smtClean="0">
                <a:latin typeface="Arial" panose="020B0604020202020204" pitchFamily="34" charset="0"/>
              </a:rPr>
              <a:t>asset and to the general reserve fund.</a:t>
            </a:r>
          </a:p>
          <a:p>
            <a:pPr algn="l">
              <a:lnSpc>
                <a:spcPct val="120000"/>
              </a:lnSpc>
              <a:spcBef>
                <a:spcPts val="0"/>
              </a:spcBef>
            </a:pPr>
            <a:endParaRPr lang="en-US" sz="5600" dirty="0" smtClean="0">
              <a:latin typeface="Arial" panose="020B0604020202020204" pitchFamily="34" charset="0"/>
            </a:endParaRPr>
          </a:p>
          <a:p>
            <a:pPr algn="l">
              <a:lnSpc>
                <a:spcPct val="120000"/>
              </a:lnSpc>
              <a:spcBef>
                <a:spcPts val="0"/>
              </a:spcBef>
            </a:pPr>
            <a:r>
              <a:rPr lang="en-US" sz="5600" dirty="0" smtClean="0">
                <a:latin typeface="Arial" panose="020B0604020202020204" pitchFamily="34" charset="0"/>
              </a:rPr>
              <a:t>2)  An initial annual budget with: </a:t>
            </a:r>
          </a:p>
          <a:p>
            <a:pPr algn="l">
              <a:lnSpc>
                <a:spcPct val="120000"/>
              </a:lnSpc>
              <a:spcBef>
                <a:spcPts val="0"/>
              </a:spcBef>
            </a:pPr>
            <a:endParaRPr lang="en-US" sz="5600" dirty="0" smtClean="0">
              <a:latin typeface="Arial" panose="020B0604020202020204" pitchFamily="34" charset="0"/>
            </a:endParaRPr>
          </a:p>
          <a:p>
            <a:pPr marL="685800" indent="-228600" algn="l">
              <a:lnSpc>
                <a:spcPct val="120000"/>
              </a:lnSpc>
              <a:spcBef>
                <a:spcPts val="0"/>
              </a:spcBef>
              <a:buFont typeface="Arial" panose="020B0604020202020204" pitchFamily="34" charset="0"/>
              <a:buChar char="•"/>
            </a:pPr>
            <a:r>
              <a:rPr lang="en-US" sz="5600" dirty="0" smtClean="0">
                <a:latin typeface="Arial" panose="020B0604020202020204" pitchFamily="34" charset="0"/>
              </a:rPr>
              <a:t>Net annual </a:t>
            </a:r>
            <a:r>
              <a:rPr lang="en-US" sz="5600" dirty="0">
                <a:latin typeface="Arial" panose="020B0604020202020204" pitchFamily="34" charset="0"/>
              </a:rPr>
              <a:t>operating expenditures of $</a:t>
            </a:r>
            <a:r>
              <a:rPr lang="en-US" sz="5600" dirty="0" smtClean="0">
                <a:latin typeface="Arial" panose="020B0604020202020204" pitchFamily="34" charset="0"/>
              </a:rPr>
              <a:t>108,120</a:t>
            </a:r>
            <a:endParaRPr lang="en-US" sz="5600" dirty="0">
              <a:latin typeface="Arial" panose="020B0604020202020204" pitchFamily="34" charset="0"/>
            </a:endParaRPr>
          </a:p>
          <a:p>
            <a:pPr marL="685800" indent="-228600" algn="l">
              <a:lnSpc>
                <a:spcPct val="120000"/>
              </a:lnSpc>
              <a:spcBef>
                <a:spcPts val="0"/>
              </a:spcBef>
              <a:buFont typeface="Arial" panose="020B0604020202020204" pitchFamily="34" charset="0"/>
              <a:buChar char="•"/>
            </a:pPr>
            <a:r>
              <a:rPr lang="en-US" sz="5600" dirty="0">
                <a:latin typeface="Arial" panose="020B0604020202020204" pitchFamily="34" charset="0"/>
              </a:rPr>
              <a:t>Annual contributions to reserve funds of $</a:t>
            </a:r>
            <a:r>
              <a:rPr lang="en-US" sz="5600" dirty="0" smtClean="0">
                <a:latin typeface="Arial" panose="020B0604020202020204" pitchFamily="34" charset="0"/>
              </a:rPr>
              <a:t>31,499  </a:t>
            </a:r>
          </a:p>
          <a:p>
            <a:pPr marL="1143000" lvl="1" indent="-228600" algn="l">
              <a:lnSpc>
                <a:spcPct val="120000"/>
              </a:lnSpc>
              <a:spcBef>
                <a:spcPts val="0"/>
              </a:spcBef>
              <a:buFont typeface="Arial" panose="020B0604020202020204" pitchFamily="34" charset="0"/>
              <a:buChar char="•"/>
            </a:pPr>
            <a:r>
              <a:rPr lang="en-US" sz="5200" dirty="0" smtClean="0">
                <a:latin typeface="Arial" panose="020B0604020202020204" pitchFamily="34" charset="0"/>
              </a:rPr>
              <a:t>The annual contributions to the reserve funds are based on the remaining useful life of each asset.  The goal is to make realistic annual contributions now to avoid relying on large special assessments when assets need replacement.</a:t>
            </a:r>
          </a:p>
          <a:p>
            <a:pPr algn="l">
              <a:lnSpc>
                <a:spcPct val="120000"/>
              </a:lnSpc>
              <a:spcBef>
                <a:spcPts val="0"/>
              </a:spcBef>
            </a:pPr>
            <a:r>
              <a:rPr lang="en-US" sz="5600" dirty="0" smtClean="0">
                <a:latin typeface="Arial" panose="020B0604020202020204" pitchFamily="34" charset="0"/>
              </a:rPr>
              <a:t> </a:t>
            </a:r>
            <a:endParaRPr lang="en-US" sz="5600" dirty="0">
              <a:latin typeface="Arial" panose="020B0604020202020204" pitchFamily="34" charset="0"/>
            </a:endParaRPr>
          </a:p>
          <a:p>
            <a:pPr algn="l">
              <a:lnSpc>
                <a:spcPct val="120000"/>
              </a:lnSpc>
              <a:spcBef>
                <a:spcPts val="0"/>
              </a:spcBef>
            </a:pPr>
            <a:r>
              <a:rPr lang="en-US" sz="5600" dirty="0">
                <a:latin typeface="Arial" panose="020B0604020202020204" pitchFamily="34" charset="0"/>
              </a:rPr>
              <a:t>This </a:t>
            </a:r>
            <a:r>
              <a:rPr lang="en-US" sz="5600" dirty="0" smtClean="0">
                <a:latin typeface="Arial" panose="020B0604020202020204" pitchFamily="34" charset="0"/>
              </a:rPr>
              <a:t>initial net annual budget of </a:t>
            </a:r>
            <a:r>
              <a:rPr lang="en-US" sz="5600" dirty="0">
                <a:latin typeface="Arial" panose="020B0604020202020204" pitchFamily="34" charset="0"/>
              </a:rPr>
              <a:t>$139,619 would be the baseline annual budget for MIPOA going forward and the basis for determining annual dues.</a:t>
            </a:r>
          </a:p>
          <a:p>
            <a:pPr algn="l">
              <a:lnSpc>
                <a:spcPct val="120000"/>
              </a:lnSpc>
              <a:spcBef>
                <a:spcPts val="0"/>
              </a:spcBef>
            </a:pPr>
            <a:endParaRPr lang="en-US" sz="5600" dirty="0">
              <a:latin typeface="Arial" panose="020B0604020202020204" pitchFamily="34" charset="0"/>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7</a:t>
            </a:fld>
            <a:endParaRPr lang="en-US"/>
          </a:p>
        </p:txBody>
      </p:sp>
    </p:spTree>
    <p:extLst>
      <p:ext uri="{BB962C8B-B14F-4D97-AF65-F5344CB8AC3E}">
        <p14:creationId xmlns:p14="http://schemas.microsoft.com/office/powerpoint/2010/main" val="2107018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6965"/>
            <a:ext cx="7772400" cy="631825"/>
          </a:xfrm>
        </p:spPr>
        <p:txBody>
          <a:bodyPr>
            <a:normAutofit fontScale="90000"/>
          </a:bodyPr>
          <a:lstStyle/>
          <a:p>
            <a:r>
              <a:rPr lang="en-US" sz="3100" dirty="0" smtClean="0">
                <a:solidFill>
                  <a:schemeClr val="accent1"/>
                </a:solidFill>
              </a:rPr>
              <a:t>2015 Annual Budget and Dues</a:t>
            </a:r>
            <a:r>
              <a:rPr lang="en-US" sz="3600" dirty="0" smtClean="0">
                <a:solidFill>
                  <a:schemeClr val="accent1"/>
                </a:solidFill>
              </a:rPr>
              <a:t/>
            </a:r>
            <a:br>
              <a:rPr lang="en-US" sz="3600" dirty="0" smtClean="0">
                <a:solidFill>
                  <a:schemeClr val="accent1"/>
                </a:solidFill>
              </a:rPr>
            </a:br>
            <a:r>
              <a:rPr lang="en-US" sz="2000" dirty="0" smtClean="0">
                <a:solidFill>
                  <a:schemeClr val="accent1"/>
                </a:solidFill>
              </a:rPr>
              <a:t>(excluding one-time transfer fund expenditures)</a:t>
            </a:r>
            <a:endParaRPr lang="en-US" sz="2000" dirty="0">
              <a:solidFill>
                <a:schemeClr val="accent1"/>
              </a:solidFill>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86097408"/>
              </p:ext>
            </p:extLst>
          </p:nvPr>
        </p:nvGraphicFramePr>
        <p:xfrm>
          <a:off x="899886" y="2178790"/>
          <a:ext cx="7242627" cy="2698404"/>
        </p:xfrm>
        <a:graphic>
          <a:graphicData uri="http://schemas.openxmlformats.org/drawingml/2006/table">
            <a:tbl>
              <a:tblPr>
                <a:tableStyleId>{5C22544A-7EE6-4342-B048-85BDC9FD1C3A}</a:tableStyleId>
              </a:tblPr>
              <a:tblGrid>
                <a:gridCol w="827728"/>
                <a:gridCol w="3276427"/>
                <a:gridCol w="1120883"/>
                <a:gridCol w="1103639"/>
                <a:gridCol w="913950"/>
              </a:tblGrid>
              <a:tr h="670746">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en-US" sz="1400" b="1" u="none" strike="noStrike" dirty="0">
                          <a:effectLst/>
                        </a:rPr>
                        <a:t>Annual </a:t>
                      </a:r>
                      <a:r>
                        <a:rPr lang="en-US" sz="1400" b="1" u="none" strike="noStrike" dirty="0" smtClean="0">
                          <a:effectLst/>
                        </a:rPr>
                        <a:t>net operating </a:t>
                      </a:r>
                      <a:r>
                        <a:rPr lang="en-US" sz="1400" b="1" u="none" strike="noStrike" dirty="0">
                          <a:effectLst/>
                        </a:rPr>
                        <a:t>costs</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b="1" u="none" strike="noStrike" dirty="0">
                          <a:effectLst/>
                        </a:rPr>
                        <a:t>Annual reserve </a:t>
                      </a:r>
                      <a:r>
                        <a:rPr lang="en-US" sz="1400" b="1" u="none" strike="noStrike" dirty="0" err="1">
                          <a:effectLst/>
                        </a:rPr>
                        <a:t>contrib</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r>
              <a:tr h="223582">
                <a:tc gridSpan="2">
                  <a:txBody>
                    <a:bodyPr/>
                    <a:lstStyle/>
                    <a:p>
                      <a:pPr algn="l" fontAlgn="b"/>
                      <a:r>
                        <a:rPr lang="en-US" sz="1400" b="1" u="none" strike="noStrike" dirty="0" smtClean="0">
                          <a:effectLst/>
                        </a:rPr>
                        <a:t>NET</a:t>
                      </a:r>
                      <a:r>
                        <a:rPr lang="en-US" sz="1400" b="1" u="none" strike="noStrike" baseline="0" dirty="0" smtClean="0">
                          <a:effectLst/>
                        </a:rPr>
                        <a:t> OPERATING COSTS</a:t>
                      </a:r>
                      <a:r>
                        <a:rPr lang="en-US" sz="1400" b="1" u="none" strike="noStrike" dirty="0" smtClean="0">
                          <a:effectLst/>
                        </a:rPr>
                        <a:t> </a:t>
                      </a:r>
                      <a:r>
                        <a:rPr lang="en-US" sz="1400" b="1" u="none" strike="noStrike" dirty="0">
                          <a:effectLst/>
                        </a:rPr>
                        <a:t>AND RESERVE CONTRIBUTIONS</a:t>
                      </a:r>
                      <a:endParaRPr lang="en-US" sz="1400" b="1"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r>
              <a:tr h="223582">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Gravel Roads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        32,168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       10,000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r>
              <a:tr h="223582">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East Beach Drive</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          3,000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          3,413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r>
              <a:tr h="223582">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Creek docks</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          1,000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          6,533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r>
              <a:tr h="223582">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Beach access and parking</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        12,500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          2,220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r>
              <a:tr h="447164">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Administrative, legal, insurance, accounting, general reserve</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        </a:t>
                      </a:r>
                      <a:r>
                        <a:rPr lang="en-US" sz="1400" u="none" strike="noStrike" dirty="0" smtClean="0">
                          <a:effectLst/>
                        </a:rPr>
                        <a:t>54,292</a:t>
                      </a:r>
                    </a:p>
                    <a:p>
                      <a:pPr algn="l" fontAlgn="b"/>
                      <a:r>
                        <a:rPr lang="en-US" sz="1400" u="none" strike="noStrike" dirty="0" smtClean="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          3,000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r>
              <a:tr h="231292">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Cape Creek Dock</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       </a:t>
                      </a:r>
                      <a:r>
                        <a:rPr lang="en-US" sz="1400" u="none" strike="noStrike" dirty="0" smtClean="0">
                          <a:effectLst/>
                        </a:rPr>
                        <a:t>   5,160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          6,333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r>
              <a:tr h="231292">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b="1" u="none" strike="noStrike" dirty="0" smtClean="0">
                          <a:effectLst/>
                        </a:rPr>
                        <a:t>TOTAL</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1" u="none" strike="noStrike" dirty="0">
                          <a:effectLst/>
                        </a:rPr>
                        <a:t> $     </a:t>
                      </a:r>
                      <a:r>
                        <a:rPr lang="en-US" sz="1400" b="1" u="none" strike="noStrike" dirty="0" smtClean="0">
                          <a:effectLst/>
                        </a:rPr>
                        <a:t>108,120 </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1" u="none" strike="noStrike" dirty="0">
                          <a:effectLst/>
                        </a:rPr>
                        <a:t> $       31,499 </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1" u="none" strike="noStrike" dirty="0">
                          <a:effectLst/>
                        </a:rPr>
                        <a:t> </a:t>
                      </a:r>
                      <a:r>
                        <a:rPr lang="en-US" sz="1400" b="1" u="none" strike="noStrike" dirty="0" smtClean="0">
                          <a:effectLst/>
                        </a:rPr>
                        <a:t>$ 139,619 </a:t>
                      </a:r>
                      <a:endParaRPr lang="en-US" sz="1400" b="1" i="0" u="none" strike="noStrike" dirty="0">
                        <a:solidFill>
                          <a:srgbClr val="000000"/>
                        </a:solidFill>
                        <a:effectLst/>
                        <a:latin typeface="Calibri" panose="020F0502020204030204" pitchFamily="34" charset="0"/>
                      </a:endParaRPr>
                    </a:p>
                  </a:txBody>
                  <a:tcPr marL="6350" marR="6350" marT="6350" marB="0" anchor="b"/>
                </a:tc>
              </a:tr>
            </a:tbl>
          </a:graphicData>
        </a:graphic>
      </p:graphicFrame>
      <p:sp>
        <p:nvSpPr>
          <p:cNvPr id="3" name="TextBox 2"/>
          <p:cNvSpPr txBox="1"/>
          <p:nvPr/>
        </p:nvSpPr>
        <p:spPr>
          <a:xfrm>
            <a:off x="1422400" y="5225143"/>
            <a:ext cx="5994400" cy="461665"/>
          </a:xfrm>
          <a:prstGeom prst="rect">
            <a:avLst/>
          </a:prstGeom>
          <a:noFill/>
        </p:spPr>
        <p:txBody>
          <a:bodyPr wrap="square" rtlCol="0">
            <a:spAutoFit/>
          </a:bodyPr>
          <a:lstStyle/>
          <a:p>
            <a:r>
              <a:rPr lang="en-US" sz="1200" dirty="0" smtClean="0"/>
              <a:t>NOTE:  Net operating costs reflect offsetting revenue from boat owners for dockage at Cape Creek and from Young Entities for work performed on their properties.</a:t>
            </a:r>
            <a:endParaRPr lang="en-US" sz="1200" dirty="0"/>
          </a:p>
        </p:txBody>
      </p:sp>
      <p:sp>
        <p:nvSpPr>
          <p:cNvPr id="6" name="Slide Number Placeholder 5"/>
          <p:cNvSpPr>
            <a:spLocks noGrp="1"/>
          </p:cNvSpPr>
          <p:nvPr>
            <p:ph type="sldNum" sz="quarter" idx="12"/>
          </p:nvPr>
        </p:nvSpPr>
        <p:spPr/>
        <p:txBody>
          <a:bodyPr/>
          <a:lstStyle/>
          <a:p>
            <a:fld id="{D6181065-0BAD-46D5-855A-051850D1132A}" type="slidenum">
              <a:rPr lang="en-US" smtClean="0"/>
              <a:t>8</a:t>
            </a:fld>
            <a:endParaRPr lang="en-US"/>
          </a:p>
        </p:txBody>
      </p:sp>
    </p:spTree>
    <p:extLst>
      <p:ext uri="{BB962C8B-B14F-4D97-AF65-F5344CB8AC3E}">
        <p14:creationId xmlns:p14="http://schemas.microsoft.com/office/powerpoint/2010/main" val="330145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811" y="1296444"/>
            <a:ext cx="7772400" cy="631825"/>
          </a:xfrm>
        </p:spPr>
        <p:txBody>
          <a:bodyPr>
            <a:normAutofit/>
          </a:bodyPr>
          <a:lstStyle/>
          <a:p>
            <a:r>
              <a:rPr lang="en-US" sz="3200" dirty="0" smtClean="0">
                <a:solidFill>
                  <a:schemeClr val="accent1"/>
                </a:solidFill>
              </a:rPr>
              <a:t>General Framework for Annual Dues</a:t>
            </a:r>
            <a:endParaRPr lang="en-US" sz="3200" dirty="0">
              <a:solidFill>
                <a:schemeClr val="accent1"/>
              </a:solidFill>
            </a:endParaRPr>
          </a:p>
        </p:txBody>
      </p:sp>
      <p:sp>
        <p:nvSpPr>
          <p:cNvPr id="3" name="Subtitle 2"/>
          <p:cNvSpPr>
            <a:spLocks noGrp="1"/>
          </p:cNvSpPr>
          <p:nvPr>
            <p:ph type="subTitle" idx="1"/>
          </p:nvPr>
        </p:nvSpPr>
        <p:spPr>
          <a:xfrm>
            <a:off x="832460" y="2222630"/>
            <a:ext cx="7530751" cy="4309693"/>
          </a:xfrm>
        </p:spPr>
        <p:txBody>
          <a:bodyPr>
            <a:normAutofit/>
          </a:bodyPr>
          <a:lstStyle/>
          <a:p>
            <a:pPr algn="l"/>
            <a:r>
              <a:rPr lang="en-US" sz="1800" dirty="0"/>
              <a:t>In calculating proposed dues amounts, the annual expenditures and reserve contributions were allocated among Middle Island lots based on two principles:  </a:t>
            </a:r>
          </a:p>
          <a:p>
            <a:pPr marL="342900" indent="-342900" algn="l">
              <a:buFont typeface="+mj-lt"/>
              <a:buAutoNum type="arabicPeriod"/>
            </a:pPr>
            <a:r>
              <a:rPr lang="en-US" sz="1800" dirty="0" smtClean="0"/>
              <a:t>An improved </a:t>
            </a:r>
            <a:r>
              <a:rPr lang="en-US" sz="1800" dirty="0"/>
              <a:t>lot contributes </a:t>
            </a:r>
            <a:r>
              <a:rPr lang="en-US" sz="1800" dirty="0" smtClean="0"/>
              <a:t>twice </a:t>
            </a:r>
            <a:r>
              <a:rPr lang="en-US" sz="1800" dirty="0"/>
              <a:t>the amount </a:t>
            </a:r>
            <a:r>
              <a:rPr lang="en-US" sz="1800" dirty="0" smtClean="0"/>
              <a:t>contributed by an unimproved </a:t>
            </a:r>
            <a:r>
              <a:rPr lang="en-US" sz="1800" dirty="0"/>
              <a:t>lot; and </a:t>
            </a:r>
          </a:p>
          <a:p>
            <a:pPr marL="342900" indent="-342900" algn="l">
              <a:buFont typeface="+mj-lt"/>
              <a:buAutoNum type="arabicPeriod"/>
            </a:pPr>
            <a:r>
              <a:rPr lang="en-US" sz="1800" dirty="0"/>
              <a:t>F</a:t>
            </a:r>
            <a:r>
              <a:rPr lang="en-US" sz="1800" dirty="0" smtClean="0"/>
              <a:t>or </a:t>
            </a:r>
            <a:r>
              <a:rPr lang="en-US" sz="1800" dirty="0"/>
              <a:t>gravel road expenditures only, </a:t>
            </a:r>
            <a:r>
              <a:rPr lang="en-US" sz="1800" dirty="0" smtClean="0"/>
              <a:t>a </a:t>
            </a:r>
            <a:r>
              <a:rPr lang="en-US" sz="1800" dirty="0"/>
              <a:t>lot </a:t>
            </a:r>
            <a:r>
              <a:rPr lang="en-US" sz="1800" dirty="0" smtClean="0"/>
              <a:t>on the gravel road (all forest lots) contributes </a:t>
            </a:r>
            <a:r>
              <a:rPr lang="en-US" sz="1800" dirty="0"/>
              <a:t>three times the amount as </a:t>
            </a:r>
            <a:r>
              <a:rPr lang="en-US" sz="1800" dirty="0" smtClean="0"/>
              <a:t>a lot not served by a gravel road (all East </a:t>
            </a:r>
            <a:r>
              <a:rPr lang="en-US" sz="1800" dirty="0"/>
              <a:t>Beach </a:t>
            </a:r>
            <a:r>
              <a:rPr lang="en-US" sz="1800" dirty="0" smtClean="0"/>
              <a:t>lots). </a:t>
            </a:r>
            <a:r>
              <a:rPr lang="en-US" sz="1800" dirty="0"/>
              <a:t>For all other expenditures, forest and East Beach lots contribute </a:t>
            </a:r>
            <a:r>
              <a:rPr lang="en-US" sz="1800" dirty="0" smtClean="0"/>
              <a:t>equally. </a:t>
            </a:r>
          </a:p>
          <a:p>
            <a:pPr algn="l"/>
            <a:r>
              <a:rPr lang="en-US" sz="1800" dirty="0" smtClean="0"/>
              <a:t>For 2015, approval of the covenants includes approval of the initial budget and dues for the Association.  </a:t>
            </a:r>
          </a:p>
          <a:p>
            <a:pPr algn="l"/>
            <a:r>
              <a:rPr lang="en-US" sz="1800" dirty="0" smtClean="0"/>
              <a:t>For </a:t>
            </a:r>
            <a:r>
              <a:rPr lang="en-US" sz="1800" dirty="0"/>
              <a:t>the 2016 budget year and beyond, the proposed Covenants provide a process for budget review and approval (or rejection) by the property owners and a limit of 5% on annual dues increases for each type of lot.</a:t>
            </a:r>
            <a:endParaRPr lang="en-US" sz="1800" dirty="0">
              <a:effectLst/>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9380"/>
          <a:stretch/>
        </p:blipFill>
        <p:spPr>
          <a:xfrm>
            <a:off x="0" y="-6263"/>
            <a:ext cx="9144000" cy="1302707"/>
          </a:xfrm>
          <a:prstGeom prst="rect">
            <a:avLst/>
          </a:prstGeom>
        </p:spPr>
      </p:pic>
      <p:sp>
        <p:nvSpPr>
          <p:cNvPr id="5" name="Slide Number Placeholder 4"/>
          <p:cNvSpPr>
            <a:spLocks noGrp="1"/>
          </p:cNvSpPr>
          <p:nvPr>
            <p:ph type="sldNum" sz="quarter" idx="12"/>
          </p:nvPr>
        </p:nvSpPr>
        <p:spPr/>
        <p:txBody>
          <a:bodyPr/>
          <a:lstStyle/>
          <a:p>
            <a:fld id="{D6181065-0BAD-46D5-855A-051850D1132A}" type="slidenum">
              <a:rPr lang="en-US" smtClean="0"/>
              <a:t>9</a:t>
            </a:fld>
            <a:endParaRPr lang="en-US"/>
          </a:p>
        </p:txBody>
      </p:sp>
    </p:spTree>
    <p:extLst>
      <p:ext uri="{BB962C8B-B14F-4D97-AF65-F5344CB8AC3E}">
        <p14:creationId xmlns:p14="http://schemas.microsoft.com/office/powerpoint/2010/main" val="2205417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TotalTime>
  <Words>1606</Words>
  <Application>Microsoft Office PowerPoint</Application>
  <PresentationFormat>On-screen Show (4:3)</PresentationFormat>
  <Paragraphs>187</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Welcome to the  Middle Island Property Owners’ Association Conference Call  Thursday, January 15, 2015 6:00 PM</vt:lpstr>
      <vt:lpstr>Meeting Agenda</vt:lpstr>
      <vt:lpstr>General Parameters of the Agreement</vt:lpstr>
      <vt:lpstr>Assets That Will Be Transferred to MIPOA</vt:lpstr>
      <vt:lpstr>Future Decisions</vt:lpstr>
      <vt:lpstr>How the Board Developed Cost Estimates to Guide Negotiations and Budgeting</vt:lpstr>
      <vt:lpstr>The Proposed 2015 Budget</vt:lpstr>
      <vt:lpstr>2015 Annual Budget and Dues (excluding one-time transfer fund expenditures)</vt:lpstr>
      <vt:lpstr>General Framework for Annual Dues</vt:lpstr>
      <vt:lpstr>Proposed Dues for 2015</vt:lpstr>
      <vt:lpstr>PowerPoint Presentation</vt:lpstr>
      <vt:lpstr>The Proposed Amended and Restated Covenants</vt:lpstr>
      <vt:lpstr>The Covenants (continued)</vt:lpstr>
      <vt:lpstr>The North Carolina Planned Community Act (PCA)</vt:lpstr>
      <vt:lpstr>General Description of the proposed  Amended By-Laws</vt:lpstr>
      <vt:lpstr>The Approval Process</vt:lpstr>
      <vt:lpstr>Comments and Questions Are Welcomed, Now and Later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Middle Island Property Owners’ Association Conference Call  Thursday, January 15, 2015 6:00 PM</dc:title>
  <dc:creator>RWC</dc:creator>
  <cp:lastModifiedBy>RWC</cp:lastModifiedBy>
  <cp:revision>30</cp:revision>
  <dcterms:created xsi:type="dcterms:W3CDTF">2015-01-11T17:28:11Z</dcterms:created>
  <dcterms:modified xsi:type="dcterms:W3CDTF">2015-01-20T14:33:45Z</dcterms:modified>
</cp:coreProperties>
</file>